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9" r:id="rId18"/>
    <p:sldId id="290" r:id="rId19"/>
    <p:sldId id="291" r:id="rId20"/>
    <p:sldId id="292" r:id="rId21"/>
    <p:sldId id="271" r:id="rId22"/>
    <p:sldId id="272" r:id="rId23"/>
    <p:sldId id="273" r:id="rId24"/>
    <p:sldId id="274" r:id="rId25"/>
    <p:sldId id="275" r:id="rId26"/>
    <p:sldId id="276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3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1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2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2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5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C952-5061-4EDD-BC75-A5433D5DDD0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ADC7-6D0D-45F1-B630-D48B25D0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800139-E588-8FC7-340C-D56135FD5613}"/>
              </a:ext>
            </a:extLst>
          </p:cNvPr>
          <p:cNvSpPr txBox="1">
            <a:spLocks/>
          </p:cNvSpPr>
          <p:nvPr/>
        </p:nvSpPr>
        <p:spPr>
          <a:xfrm>
            <a:off x="648420" y="1086927"/>
            <a:ext cx="10515600" cy="3873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600" b="1" dirty="0" smtClean="0"/>
              <a:t>ЗАДАЧИ ДЛЯ РАЗВИТИЯ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ФУНКЦИОНАЛЬНОЙ ГРАМОТНОСТИ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b="1" dirty="0" smtClean="0"/>
              <a:t>НА УРОКАХ МАТЕМАТИКИ (7 </a:t>
            </a:r>
            <a:r>
              <a:rPr lang="ru-RU" sz="3600" b="1" dirty="0"/>
              <a:t>КЛАСС</a:t>
            </a:r>
            <a:r>
              <a:rPr lang="ru-RU" sz="3600" b="1" dirty="0" smtClean="0"/>
              <a:t>)</a:t>
            </a:r>
            <a:endParaRPr lang="ru-RU" sz="3600" dirty="0"/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Шаповалова </a:t>
            </a:r>
            <a:r>
              <a:rPr lang="ru-RU" sz="2400" b="1" dirty="0"/>
              <a:t>Мария Николаевна</a:t>
            </a:r>
            <a:r>
              <a:rPr lang="ru-RU" sz="2400" b="1" dirty="0" smtClean="0"/>
              <a:t>,</a:t>
            </a:r>
          </a:p>
          <a:p>
            <a:pPr algn="r"/>
            <a:r>
              <a:rPr lang="ru-RU" sz="2400" b="1" dirty="0" smtClean="0"/>
              <a:t> </a:t>
            </a:r>
            <a:r>
              <a:rPr lang="ru-RU" sz="2400" b="1" dirty="0"/>
              <a:t>учитель математики</a:t>
            </a:r>
            <a:endParaRPr lang="ru-RU" sz="1600" dirty="0"/>
          </a:p>
          <a:p>
            <a:pPr algn="r"/>
            <a:r>
              <a:rPr lang="ru-RU" sz="2400" b="1" dirty="0" smtClean="0"/>
              <a:t>МАОУ </a:t>
            </a:r>
            <a:r>
              <a:rPr lang="ru-RU" sz="2400" b="1" dirty="0"/>
              <a:t>РКГ</a:t>
            </a:r>
            <a:r>
              <a:rPr lang="en-US" sz="2400" b="1" dirty="0"/>
              <a:t> №2 </a:t>
            </a:r>
            <a:r>
              <a:rPr lang="ru-RU" sz="2400" b="1" dirty="0"/>
              <a:t>г</a:t>
            </a:r>
            <a:r>
              <a:rPr lang="en-US" sz="2400" b="1" dirty="0"/>
              <a:t>. </a:t>
            </a:r>
            <a:r>
              <a:rPr lang="ru-RU" sz="2400" b="1" dirty="0"/>
              <a:t>Томска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1005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658111" y="520438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Интернет 1</a:t>
            </a:r>
            <a:r>
              <a:rPr lang="ru-RU" smtClean="0">
                <a:solidFill>
                  <a:schemeClr val="bg2">
                    <a:lumMod val="90000"/>
                  </a:schemeClr>
                </a:solidFill>
              </a:rPr>
              <a:t>/2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680516" y="1277734"/>
            <a:ext cx="6283018" cy="335669"/>
          </a:xfrm>
          <a:prstGeom prst="rect">
            <a:avLst/>
          </a:prstGeom>
          <a:solidFill>
            <a:srgbClr val="FAF9F9"/>
          </a:solidFill>
        </p:spPr>
        <p:txBody>
          <a:bodyPr wrap="square" lIns="90000" anchor="ctr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Интернет-провайдер предлагает три тарифных плана.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2C4211-E43B-B331-6AB1-A296EE7CB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84774"/>
              </p:ext>
            </p:extLst>
          </p:nvPr>
        </p:nvGraphicFramePr>
        <p:xfrm>
          <a:off x="680515" y="1707412"/>
          <a:ext cx="6283017" cy="17535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9437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1664017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  <a:gridCol w="3489563">
                  <a:extLst>
                    <a:ext uri="{9D8B030D-6E8A-4147-A177-3AD203B41FA5}">
                      <a16:colId xmlns:a16="http://schemas.microsoft.com/office/drawing/2014/main" val="23621155"/>
                    </a:ext>
                  </a:extLst>
                </a:gridCol>
              </a:tblGrid>
              <a:tr h="642298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Тарифный план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Абонентская плата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(в месяц)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Плата за трафик сверх включенного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 абонентскую плату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28439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План «0»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2,5 руб. за 1 Мбайт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2238175003"/>
                  </a:ext>
                </a:extLst>
              </a:tr>
              <a:tr h="362528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План «500»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550 руб. </a:t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 500 Мбайт 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 руб. за 1 Мбайт сверх 500 Мбайт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  <a:tr h="362528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План «800»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700 руб. </a:t>
                      </a: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до 800 Мбайт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1,5 руб. за 1 Мбайт сверх 800 Мбайт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390" marR="68390" marT="0" marB="0" anchor="ctr"/>
                </a:tc>
                <a:extLst>
                  <a:ext uri="{0D108BD9-81ED-4DB2-BD59-A6C34878D82A}">
                    <a16:rowId xmlns:a16="http://schemas.microsoft.com/office/drawing/2014/main" val="15276216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06688B-1E74-05B7-1BCB-ED6BE508337F}"/>
              </a:ext>
            </a:extLst>
          </p:cNvPr>
          <p:cNvSpPr txBox="1"/>
          <p:nvPr/>
        </p:nvSpPr>
        <p:spPr>
          <a:xfrm>
            <a:off x="680516" y="3565797"/>
            <a:ext cx="6283018" cy="600101"/>
          </a:xfrm>
          <a:prstGeom prst="rect">
            <a:avLst/>
          </a:prstGeom>
          <a:solidFill>
            <a:srgbClr val="FAF9F9"/>
          </a:solidFill>
        </p:spPr>
        <p:txBody>
          <a:bodyPr wrap="square" lIns="90000" anchor="ctr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каком потреблении трафика (в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Мбайтах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план «800» будет выгоднее, чем план «500»?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1A941-C129-1BD1-0DA3-BA0CD3F02C47}"/>
              </a:ext>
            </a:extLst>
          </p:cNvPr>
          <p:cNvSpPr txBox="1"/>
          <p:nvPr/>
        </p:nvSpPr>
        <p:spPr>
          <a:xfrm>
            <a:off x="3707324" y="4376520"/>
            <a:ext cx="507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Кусочно-линейная </a:t>
            </a:r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68443D9-C972-009E-5AD7-59122D1A818F}"/>
                  </a:ext>
                </a:extLst>
              </p:cNvPr>
              <p:cNvSpPr/>
              <p:nvPr/>
            </p:nvSpPr>
            <p:spPr>
              <a:xfrm>
                <a:off x="3292245" y="4956475"/>
                <a:ext cx="3811266" cy="96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:r>
                  <a:rPr lang="ru-RU" sz="1600" b="1" dirty="0" smtClean="0">
                    <a:latin typeface="Cambria Math" panose="02040503050406030204" pitchFamily="18" charset="0"/>
                  </a:rPr>
                  <a:t>Для плана «500»</a:t>
                </a:r>
                <a:endParaRPr lang="en-US" sz="1600" b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ru-RU" sz="16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68443D9-C972-009E-5AD7-59122D1A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245" y="4956475"/>
                <a:ext cx="3811266" cy="964751"/>
              </a:xfrm>
              <a:prstGeom prst="rect">
                <a:avLst/>
              </a:prstGeom>
              <a:blipFill>
                <a:blip r:embed="rId2"/>
                <a:stretch>
                  <a:fillRect l="-800" t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FBD931F-8C89-E2D8-2E2D-A88972929E93}"/>
                  </a:ext>
                </a:extLst>
              </p:cNvPr>
              <p:cNvSpPr/>
              <p:nvPr/>
            </p:nvSpPr>
            <p:spPr>
              <a:xfrm>
                <a:off x="7710960" y="4956475"/>
                <a:ext cx="3470503" cy="96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:r>
                  <a:rPr lang="ru-RU" sz="1600" b="1" dirty="0">
                    <a:latin typeface="Cambria Math" panose="02040503050406030204" pitchFamily="18" charset="0"/>
                  </a:rPr>
                  <a:t>Для плана «800»</a:t>
                </a:r>
              </a:p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+1,5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−800)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;при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&gt;800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FBD931F-8C89-E2D8-2E2D-A88972929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60" y="4956475"/>
                <a:ext cx="3470503" cy="964751"/>
              </a:xfrm>
              <a:prstGeom prst="rect">
                <a:avLst/>
              </a:prstGeom>
              <a:blipFill>
                <a:blip r:embed="rId3"/>
                <a:stretch>
                  <a:fillRect l="-1054" t="-2532" r="-12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3A86747-E85E-DE8A-3DAB-009BBC33E459}"/>
                  </a:ext>
                </a:extLst>
              </p:cNvPr>
              <p:cNvSpPr/>
              <p:nvPr/>
            </p:nvSpPr>
            <p:spPr>
              <a:xfrm>
                <a:off x="651901" y="4956475"/>
                <a:ext cx="1692131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:r>
                  <a:rPr lang="ru-RU" sz="1600" b="1" dirty="0">
                    <a:latin typeface="Cambria Math" panose="02040503050406030204" pitchFamily="18" charset="0"/>
                  </a:rPr>
                  <a:t>Для плана «0»</a:t>
                </a:r>
                <a:endParaRPr lang="en-US" sz="1600" b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,5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16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3A86747-E85E-DE8A-3DAB-009BBC33E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" y="4956475"/>
                <a:ext cx="1692131" cy="661720"/>
              </a:xfrm>
              <a:prstGeom prst="rect">
                <a:avLst/>
              </a:prstGeom>
              <a:blipFill>
                <a:blip r:embed="rId4"/>
                <a:stretch>
                  <a:fillRect l="-2158" t="-36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Беспроводная связь со сплошной заливкой">
            <a:extLst>
              <a:ext uri="{FF2B5EF4-FFF2-40B4-BE49-F238E27FC236}">
                <a16:creationId xmlns:a16="http://schemas.microsoft.com/office/drawing/2014/main" id="{DB0B6A70-02A1-9836-2010-FC04B6721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22088" y="301015"/>
            <a:ext cx="914400" cy="914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CF4A75-21A2-B82C-B4A5-AF2F8841EE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11" y="1277295"/>
            <a:ext cx="4801539" cy="2888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372042" y="5216343"/>
                <a:ext cx="28486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=550;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при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≤500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42" y="5216343"/>
                <a:ext cx="2848664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72042" y="5476211"/>
                <a:ext cx="38463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=550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−500)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;при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&gt;500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42" y="5476211"/>
                <a:ext cx="3846374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762494" y="5243776"/>
                <a:ext cx="30282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700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    при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≤800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94" y="5243776"/>
                <a:ext cx="3028201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9847B7-E1AC-7692-6A7F-D66A8BE90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694" y="1605952"/>
            <a:ext cx="6042991" cy="36354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356186" y="761977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Интернет 2</a:t>
            </a:r>
            <a:r>
              <a:rPr lang="ru-RU" smtClean="0">
                <a:solidFill>
                  <a:schemeClr val="bg2">
                    <a:lumMod val="90000"/>
                  </a:schemeClr>
                </a:solidFill>
              </a:rPr>
              <a:t>/2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B27D372-F6A7-9CB1-5AD2-2619502648CF}"/>
                  </a:ext>
                </a:extLst>
              </p:cNvPr>
              <p:cNvSpPr/>
              <p:nvPr/>
            </p:nvSpPr>
            <p:spPr>
              <a:xfrm>
                <a:off x="356186" y="1801289"/>
                <a:ext cx="5409764" cy="3431709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354604" indent="-354604"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 потреблении 500 Мбайт план «500» выгоднее. </a:t>
                </a:r>
              </a:p>
              <a:p>
                <a:pPr marL="354604" indent="-354604"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Проверим какой план выгоднее при 800 Мбайтах. План «800» стоит 700 рублей, </a:t>
                </a:r>
                <a:b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план «500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 –</a:t>
                </a:r>
                <a14:m>
                  <m:oMath xmlns:m="http://schemas.openxmlformats.org/officeDocument/2006/math">
                    <m:r>
                      <a:rPr lang="ru-RU" sz="1600" b="0" i="0" dirty="0">
                        <a:latin typeface="Cambria Math" panose="02040503050406030204" pitchFamily="18" charset="0"/>
                      </a:rPr>
                      <m:t> 550+(800−500)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1600" b="0" i="0" dirty="0">
                        <a:latin typeface="Cambria Math" panose="02040503050406030204" pitchFamily="18" charset="0"/>
                      </a:rPr>
                      <m:t>2=1150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рублей </a:t>
                </a:r>
              </a:p>
              <a:p>
                <a:pPr marL="354604" indent="-354604"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искомое значение лежит </a:t>
                </a:r>
                <a:b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интервале от 500 до 800 Мбайт. </a:t>
                </a:r>
                <a:b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Решим уравнение:</a:t>
                </a:r>
              </a:p>
              <a:p>
                <a:pPr marL="361950"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600" b="0" i="0" dirty="0">
                          <a:latin typeface="Cambria Math" panose="02040503050406030204" pitchFamily="18" charset="0"/>
                        </a:rPr>
                        <m:t>550+</m:t>
                      </m:r>
                      <m:d>
                        <m:dPr>
                          <m:ctrlPr>
                            <a:rPr lang="ru-RU" sz="16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0" dirty="0">
                              <a:latin typeface="Cambria Math" panose="02040503050406030204" pitchFamily="18" charset="0"/>
                            </a:rPr>
                            <m:t>−500</m:t>
                          </m:r>
                        </m:e>
                      </m:d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∙2=700</m:t>
                      </m:r>
                      <m:r>
                        <a:rPr lang="ru-RU" sz="1600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b="0" i="0" dirty="0" smtClean="0">
                  <a:latin typeface="Cambria Math" panose="02040503050406030204" pitchFamily="18" charset="0"/>
                </a:endParaRPr>
              </a:p>
              <a:p>
                <a:pPr marL="361950"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=1150</m:t>
                      </m:r>
                      <m:r>
                        <a:rPr lang="ru-RU" sz="1600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6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0" dirty="0">
                          <a:latin typeface="Cambria Math" panose="02040503050406030204" pitchFamily="18" charset="0"/>
                        </a:rPr>
                        <m:t>=575</m:t>
                      </m:r>
                    </m:oMath>
                  </m:oMathPara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299"/>
                  </a:spcBef>
                  <a:spcAft>
                    <a:spcPts val="299"/>
                  </a:spcAft>
                  <a:buClr>
                    <a:srgbClr val="C00000"/>
                  </a:buClr>
                  <a:buSzPct val="120000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потреблении свыше 575 Мбайт </a:t>
                </a: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выгоднее </a:t>
                </a:r>
                <a:b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план «800».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B27D372-F6A7-9CB1-5AD2-261950264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6" y="1801289"/>
                <a:ext cx="5409764" cy="3431709"/>
              </a:xfrm>
              <a:prstGeom prst="rect">
                <a:avLst/>
              </a:prstGeom>
              <a:blipFill>
                <a:blip r:embed="rId3"/>
                <a:stretch>
                  <a:fillRect l="-2477" t="-1421" b="-1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C6984B-FAD3-2C78-0629-0F1654FB39BA}"/>
              </a:ext>
            </a:extLst>
          </p:cNvPr>
          <p:cNvSpPr txBox="1"/>
          <p:nvPr/>
        </p:nvSpPr>
        <p:spPr>
          <a:xfrm>
            <a:off x="368757" y="1375760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99971404-7539-5E29-FBF0-285643EF5C42}"/>
              </a:ext>
            </a:extLst>
          </p:cNvPr>
          <p:cNvSpPr/>
          <p:nvPr/>
        </p:nvSpPr>
        <p:spPr>
          <a:xfrm>
            <a:off x="326442" y="1880970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5C5A6521-9891-CA94-F764-530658D97CCE}"/>
              </a:ext>
            </a:extLst>
          </p:cNvPr>
          <p:cNvSpPr/>
          <p:nvPr/>
        </p:nvSpPr>
        <p:spPr>
          <a:xfrm>
            <a:off x="326442" y="2191672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DDDB3592-0586-ADAF-4668-9839074495EE}"/>
              </a:ext>
            </a:extLst>
          </p:cNvPr>
          <p:cNvSpPr/>
          <p:nvPr/>
        </p:nvSpPr>
        <p:spPr>
          <a:xfrm>
            <a:off x="326442" y="3016335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56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00139-E588-8FC7-340C-D56135FD5613}"/>
              </a:ext>
            </a:extLst>
          </p:cNvPr>
          <p:cNvSpPr txBox="1">
            <a:spLocks/>
          </p:cNvSpPr>
          <p:nvPr/>
        </p:nvSpPr>
        <p:spPr>
          <a:xfrm>
            <a:off x="674299" y="1431985"/>
            <a:ext cx="10515600" cy="2682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000" b="1" dirty="0" smtClean="0"/>
              <a:t>ВЕРОЯТНОСТЬ И СТАТИСТИКА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 (7 </a:t>
            </a:r>
            <a:r>
              <a:rPr lang="ru-RU" sz="4000" b="1" dirty="0"/>
              <a:t>КЛАСС</a:t>
            </a:r>
            <a:r>
              <a:rPr lang="ru-RU" sz="4000" b="1" dirty="0" smtClean="0"/>
              <a:t>)</a:t>
            </a:r>
            <a:endParaRPr lang="ru-RU" sz="4000" dirty="0"/>
          </a:p>
          <a:p>
            <a:pPr algn="r"/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9079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2" y="548344"/>
            <a:ext cx="11725644" cy="31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337384"/>
            <a:ext cx="11718273" cy="50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6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8" y="368501"/>
            <a:ext cx="11739882" cy="53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9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8" y="592317"/>
            <a:ext cx="8680297" cy="672008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Зачем вычислять средние значения?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011456-BF26-F045-B52D-FC8AB3C167B5}"/>
              </a:ext>
            </a:extLst>
          </p:cNvPr>
          <p:cNvSpPr txBox="1">
            <a:spLocks/>
          </p:cNvSpPr>
          <p:nvPr/>
        </p:nvSpPr>
        <p:spPr>
          <a:xfrm>
            <a:off x="5585434" y="1307218"/>
            <a:ext cx="5529763" cy="2601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2114" rtl="0" eaLnBrk="1" latinLnBrk="0" hangingPunct="1">
              <a:lnSpc>
                <a:spcPct val="100000"/>
              </a:lnSpc>
              <a:spcBef>
                <a:spcPts val="998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2114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rgbClr val="6D6D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805" indent="-268805">
              <a:buClr>
                <a:srgbClr val="FF5C36"/>
              </a:buClr>
              <a:buFont typeface="Arial" panose="020B0604020202020204" pitchFamily="34" charset="0"/>
              <a:buChar char="•"/>
            </a:pPr>
            <a:r>
              <a:rPr lang="ru-RU" sz="1693" b="1" dirty="0"/>
              <a:t>Оценить</a:t>
            </a:r>
            <a:r>
              <a:rPr lang="ru-RU" sz="1693" dirty="0"/>
              <a:t> ряд величин одним числом. Например, зарплата членов семьи в месяц, средний расход электроэнергии за год</a:t>
            </a:r>
          </a:p>
          <a:p>
            <a:pPr marL="268805" indent="-268805">
              <a:buClr>
                <a:srgbClr val="FF5C36"/>
              </a:buClr>
              <a:buFont typeface="Arial" panose="020B0604020202020204" pitchFamily="34" charset="0"/>
              <a:buChar char="•"/>
            </a:pPr>
            <a:r>
              <a:rPr lang="ru-RU" sz="1693" b="1" dirty="0"/>
              <a:t>Нормировать</a:t>
            </a:r>
            <a:r>
              <a:rPr lang="ru-RU" sz="1693" dirty="0"/>
              <a:t> показатель, который изменяется. Например, среднедневная температура воздуха в августе по результатам многолетних наблюдений</a:t>
            </a:r>
          </a:p>
          <a:p>
            <a:pPr marL="268805" indent="-268805">
              <a:buClr>
                <a:srgbClr val="FF5C36"/>
              </a:buClr>
              <a:buFont typeface="Arial" panose="020B0604020202020204" pitchFamily="34" charset="0"/>
              <a:buChar char="•"/>
            </a:pPr>
            <a:r>
              <a:rPr lang="ru-RU" sz="1693" b="1" dirty="0"/>
              <a:t>Спрогнозировать</a:t>
            </a:r>
            <a:r>
              <a:rPr lang="ru-RU" sz="1693" dirty="0"/>
              <a:t> показатель на основе средних данных.  Например, расходы на питание в следующем месяце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16</a:t>
            </a:fld>
            <a:endParaRPr lang="ru-RU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808445D8-4929-C1ED-0919-F2CFDF7699E7}"/>
              </a:ext>
            </a:extLst>
          </p:cNvPr>
          <p:cNvSpPr/>
          <p:nvPr/>
        </p:nvSpPr>
        <p:spPr>
          <a:xfrm>
            <a:off x="5530034" y="1355872"/>
            <a:ext cx="162556" cy="162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81" dirty="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07EEE6FE-4403-90AE-EABD-B98CB1862AC2}"/>
              </a:ext>
            </a:extLst>
          </p:cNvPr>
          <p:cNvSpPr/>
          <p:nvPr/>
        </p:nvSpPr>
        <p:spPr>
          <a:xfrm>
            <a:off x="5530034" y="2295078"/>
            <a:ext cx="162556" cy="162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8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0857B6-EE32-E268-5194-0F3BB04AF3B1}"/>
              </a:ext>
            </a:extLst>
          </p:cNvPr>
          <p:cNvSpPr/>
          <p:nvPr/>
        </p:nvSpPr>
        <p:spPr>
          <a:xfrm>
            <a:off x="5530034" y="3153005"/>
            <a:ext cx="162556" cy="162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81" dirty="0"/>
          </a:p>
        </p:txBody>
      </p:sp>
      <p:pic>
        <p:nvPicPr>
          <p:cNvPr id="14" name="Рисунок 13" descr="рост">
            <a:extLst>
              <a:ext uri="{FF2B5EF4-FFF2-40B4-BE49-F238E27FC236}">
                <a16:creationId xmlns:a16="http://schemas.microsoft.com/office/drawing/2014/main" id="{E62C6ABF-3429-BDF5-62E3-88AD7345CA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3" y="1294186"/>
            <a:ext cx="4145542" cy="19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1339B7-5389-C94B-1981-EC5AF5C0D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001" r="7476" b="10800"/>
          <a:stretch/>
        </p:blipFill>
        <p:spPr>
          <a:xfrm>
            <a:off x="858653" y="3487092"/>
            <a:ext cx="4145541" cy="218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7" y="402537"/>
            <a:ext cx="8680297" cy="447361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Плата за электроэнергию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631166" y="1116284"/>
            <a:ext cx="10541398" cy="649793"/>
          </a:xfrm>
          <a:prstGeom prst="rect">
            <a:avLst/>
          </a:prstGeom>
          <a:solidFill>
            <a:srgbClr val="F6F2F2">
              <a:alpha val="50196"/>
            </a:srgb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93" dirty="0">
                <a:latin typeface="Arial" panose="020B0604020202020204" pitchFamily="34" charset="0"/>
                <a:cs typeface="Arial" panose="020B0604020202020204" pitchFamily="34" charset="0"/>
              </a:rPr>
              <a:t>В таблице представлены расходы на электроэнергию помесячно. Какой был средний расход в месяц за эти полгода?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66FA57B-6E55-DB82-FD9E-1D0916755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45235"/>
              </p:ext>
            </p:extLst>
          </p:nvPr>
        </p:nvGraphicFramePr>
        <p:xfrm>
          <a:off x="642991" y="1935300"/>
          <a:ext cx="10529572" cy="7100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22536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23621155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1234649149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1400268815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922438754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3199132688"/>
                    </a:ext>
                  </a:extLst>
                </a:gridCol>
              </a:tblGrid>
              <a:tr h="388591"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Месяц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Март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Июнь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Июль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Август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21463">
                <a:tc>
                  <a:txBody>
                    <a:bodyPr/>
                    <a:lstStyle/>
                    <a:p>
                      <a:pPr marL="14288" indent="-14288" algn="l">
                        <a:lnSpc>
                          <a:spcPct val="107000"/>
                        </a:lnSpc>
                        <a:spcAft>
                          <a:spcPts val="300"/>
                        </a:spcAft>
                        <a:tabLst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Плата за электроэнергию, руб.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732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9920" indent="-629920"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ru-RU" sz="15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14" marR="64514" marT="0" marB="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521295E-367C-8978-9EC1-D897A3CFE5AF}"/>
              </a:ext>
            </a:extLst>
          </p:cNvPr>
          <p:cNvGrpSpPr/>
          <p:nvPr/>
        </p:nvGrpSpPr>
        <p:grpSpPr>
          <a:xfrm>
            <a:off x="639717" y="2716771"/>
            <a:ext cx="9981017" cy="589829"/>
            <a:chOff x="900113" y="3200158"/>
            <a:chExt cx="10610029" cy="627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FC101815-4599-546D-CC69-DED531EFF559}"/>
                    </a:ext>
                  </a:extLst>
                </p:cNvPr>
                <p:cNvSpPr/>
                <p:nvPr/>
              </p:nvSpPr>
              <p:spPr>
                <a:xfrm>
                  <a:off x="2151829" y="3331355"/>
                  <a:ext cx="9358313" cy="495804"/>
                </a:xfrm>
                <a:prstGeom prst="rect">
                  <a:avLst/>
                </a:prstGeom>
              </p:spPr>
              <p:txBody>
                <a:bodyPr wrap="square" lIns="0">
                  <a:spAutoFit/>
                </a:bodyPr>
                <a:lstStyle/>
                <a:p>
                  <a:r>
                    <a:rPr lang="ru-RU" sz="1693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Рассчитаем среднее арифметическое:</a:t>
                  </a:r>
                  <a14:m>
                    <m:oMath xmlns:m="http://schemas.openxmlformats.org/officeDocument/2006/math">
                      <m:r>
                        <a:rPr lang="ru-RU" sz="1693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ru-RU" sz="1693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169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180+150+140+170+140+130</m:t>
                          </m:r>
                        </m:num>
                        <m:den>
                          <m:r>
                            <a:rPr lang="ru-RU" sz="1693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ru-RU" sz="1693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=151,67</m:t>
                      </m:r>
                    </m:oMath>
                  </a14:m>
                  <a:r>
                    <a:rPr lang="ru-RU" sz="1693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рублей.</a:t>
                  </a:r>
                  <a:endParaRPr lang="ru-RU" sz="1693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Прямоугольник 15">
                  <a:extLst>
                    <a:ext uri="{FF2B5EF4-FFF2-40B4-BE49-F238E27FC236}">
                      <a16:creationId xmlns:a16="http://schemas.microsoft.com/office/drawing/2014/main" id="{FC101815-4599-546D-CC69-DED531EFF5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829" y="3331355"/>
                  <a:ext cx="9358313" cy="495804"/>
                </a:xfrm>
                <a:prstGeom prst="rect">
                  <a:avLst/>
                </a:prstGeom>
                <a:blipFill>
                  <a:blip r:embed="rId2"/>
                  <a:stretch>
                    <a:fillRect l="-1454"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1B046D1-758D-E8A6-FB9D-27EFF8DB2AA8}"/>
                </a:ext>
              </a:extLst>
            </p:cNvPr>
            <p:cNvSpPr/>
            <p:nvPr/>
          </p:nvSpPr>
          <p:spPr>
            <a:xfrm>
              <a:off x="900113" y="3200158"/>
              <a:ext cx="1828474" cy="34435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505" b="1" dirty="0">
                  <a:solidFill>
                    <a:srgbClr val="FF5C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Решение: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65E21A-CB57-442B-774E-AA68157EAD5B}"/>
              </a:ext>
            </a:extLst>
          </p:cNvPr>
          <p:cNvSpPr/>
          <p:nvPr/>
        </p:nvSpPr>
        <p:spPr>
          <a:xfrm>
            <a:off x="631166" y="3949407"/>
            <a:ext cx="5080499" cy="12754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509237" indent="-509237">
              <a:spcAft>
                <a:spcPts val="1129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93" dirty="0">
                <a:latin typeface="Arial" panose="020B0604020202020204" pitchFamily="34" charset="0"/>
                <a:cs typeface="Arial" panose="020B0604020202020204" pitchFamily="34" charset="0"/>
              </a:rPr>
              <a:t>Анализ отклонений в отдельных периодах как повод задуматься о причинах таких отклонений</a:t>
            </a:r>
          </a:p>
          <a:p>
            <a:pPr marL="509237" indent="-509237">
              <a:spcAft>
                <a:spcPts val="1129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93" dirty="0">
                <a:latin typeface="Arial" panose="020B0604020202020204" pitchFamily="34" charset="0"/>
                <a:cs typeface="Arial" panose="020B0604020202020204" pitchFamily="34" charset="0"/>
              </a:rPr>
              <a:t>Прогноз на будущие периоды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9B1BF04-BAC8-1E83-E716-F0B1FE394237}"/>
              </a:ext>
            </a:extLst>
          </p:cNvPr>
          <p:cNvSpPr/>
          <p:nvPr/>
        </p:nvSpPr>
        <p:spPr>
          <a:xfrm>
            <a:off x="6122603" y="3949408"/>
            <a:ext cx="5523782" cy="12754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509237" indent="-509237">
              <a:spcAft>
                <a:spcPts val="1129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93" b="1" dirty="0">
                <a:latin typeface="Arial" panose="020B0604020202020204" pitchFamily="34" charset="0"/>
                <a:cs typeface="Arial" panose="020B0604020202020204" pitchFamily="34" charset="0"/>
              </a:rPr>
              <a:t>Величина выборки. Чем больше значений, </a:t>
            </a:r>
            <a:br>
              <a:rPr lang="ru-RU" sz="1693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93" b="1" dirty="0">
                <a:latin typeface="Arial" panose="020B0604020202020204" pitchFamily="34" charset="0"/>
                <a:cs typeface="Arial" panose="020B0604020202020204" pitchFamily="34" charset="0"/>
              </a:rPr>
              <a:t>тем точнее. Важно понимать цель расчетов.</a:t>
            </a:r>
          </a:p>
          <a:p>
            <a:pPr marL="509237" indent="-509237">
              <a:spcAft>
                <a:spcPts val="1129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93" b="1" dirty="0">
                <a:latin typeface="Arial" panose="020B0604020202020204" pitchFamily="34" charset="0"/>
                <a:cs typeface="Arial" panose="020B0604020202020204" pitchFamily="34" charset="0"/>
              </a:rPr>
              <a:t>Репрезентативность выборки. Наличие «выбросов» может оказать сильное влияние.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294163-322E-7AB6-26A1-4D24F546901F}"/>
              </a:ext>
            </a:extLst>
          </p:cNvPr>
          <p:cNvSpPr/>
          <p:nvPr/>
        </p:nvSpPr>
        <p:spPr>
          <a:xfrm>
            <a:off x="639716" y="3465886"/>
            <a:ext cx="4695129" cy="3239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505" b="1" dirty="0">
                <a:solidFill>
                  <a:srgbClr val="FF5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чего это может быть нужно: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051376B-7B4D-A9AE-ED0B-C3BB7F266B2A}"/>
              </a:ext>
            </a:extLst>
          </p:cNvPr>
          <p:cNvSpPr/>
          <p:nvPr/>
        </p:nvSpPr>
        <p:spPr>
          <a:xfrm>
            <a:off x="6111089" y="3465886"/>
            <a:ext cx="5307218" cy="32393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505" b="1" dirty="0">
                <a:solidFill>
                  <a:srgbClr val="FF5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учитывать при расчете среднего 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7868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205952"/>
            <a:ext cx="11758971" cy="55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8" y="432964"/>
            <a:ext cx="11750028" cy="32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537341" y="598076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Три студента</a:t>
            </a:r>
            <a:endParaRPr lang="ru-RU" alt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560826" y="1150399"/>
            <a:ext cx="11182241" cy="1917448"/>
          </a:xfrm>
          <a:prstGeom prst="rect">
            <a:avLst/>
          </a:prstGeom>
          <a:solidFill>
            <a:srgbClr val="F6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Три студента Леша, Миша и Дима решили подработать, оказывая услуги по доставке грузов. Для этого они арендовали на день машину за 3800 рублей, а доходы (за вычетом расходов на аренду машины) договорились делить исходя из количества часов, отработанных каждым из них в роли грузчика или водителя. При этом решили, что час работы грузчиком стоит в два раза дороже, чем час работы водителем. За день ребята получили 11 000 рублей, при этом Леша и Миша были за рулем по 2 часа, а грузчиками работали 3 и 5 часов соответственно. У Димы нет водительских прав, поэтому он работал только грузчиком 8 часов.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Сколько денег заработал за день каждый из ребят?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F66B1-CAED-4574-EDAB-BFF72E6E5C10}"/>
              </a:ext>
            </a:extLst>
          </p:cNvPr>
          <p:cNvSpPr txBox="1"/>
          <p:nvPr/>
        </p:nvSpPr>
        <p:spPr>
          <a:xfrm>
            <a:off x="560826" y="3144616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165258-5B83-7DCD-266B-5DA38A40A983}"/>
                  </a:ext>
                </a:extLst>
              </p:cNvPr>
              <p:cNvSpPr txBox="1"/>
              <p:nvPr/>
            </p:nvSpPr>
            <p:spPr>
              <a:xfrm>
                <a:off x="560826" y="3509441"/>
                <a:ext cx="11182241" cy="221939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 данном случае неизвестна стоимость часа работы грузчиком и часа работы водителем, но поскольку ребята договорились, что час работы грузчиком стоит в два раза дороже, чем час работы водителем, то имеем линейное уравнение с одним неизвестным. Пусть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стоимость часа работы водителем, тогда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стоимость часа работы грузчиком.</a:t>
                </a: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Составим уравнение: стоимость работы студентов приравняем к полученными ими деньгам за вычетом аренды машины</a:t>
                </a:r>
                <a:b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=11 000−3800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36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=7200; </m:t>
                    </m:r>
                    <m:r>
                      <m:rPr>
                        <m:sty m:val="p"/>
                      </m:rP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=200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Леша должен получить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200=1600 руб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., Миша –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200= 2400 руб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., Дима – </a:t>
                </a:r>
                <a14:m>
                  <m:oMath xmlns:m="http://schemas.openxmlformats.org/officeDocument/2006/math"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200=3 200 руб.</m:t>
                    </m:r>
                  </m:oMath>
                </a14:m>
                <a:endParaRPr lang="ru-RU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165258-5B83-7DCD-266B-5DA38A40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6" y="3509441"/>
                <a:ext cx="11182241" cy="2219390"/>
              </a:xfrm>
              <a:prstGeom prst="rect">
                <a:avLst/>
              </a:prstGeom>
              <a:blipFill>
                <a:blip r:embed="rId2"/>
                <a:stretch>
                  <a:fillRect l="-1145" t="-824" b="-2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659704-9809-8AE5-6337-4A653327C77B}"/>
              </a:ext>
            </a:extLst>
          </p:cNvPr>
          <p:cNvSpPr txBox="1"/>
          <p:nvPr/>
        </p:nvSpPr>
        <p:spPr>
          <a:xfrm>
            <a:off x="560826" y="5755103"/>
            <a:ext cx="8423910" cy="3366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300"/>
              </a:spcAft>
            </a:pPr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Леша – 1600 рублей, Миша – 2400 рублей, Дима – 3200 рублей.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4" y="252733"/>
            <a:ext cx="11540214" cy="461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189346"/>
            <a:ext cx="11771036" cy="55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254156"/>
            <a:ext cx="11500099" cy="56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190638"/>
            <a:ext cx="11805844" cy="57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1" y="218791"/>
            <a:ext cx="11611155" cy="56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" y="81805"/>
            <a:ext cx="11849440" cy="57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6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" y="179465"/>
            <a:ext cx="11576649" cy="52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" y="289137"/>
            <a:ext cx="11882833" cy="37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1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513647"/>
            <a:ext cx="11780667" cy="53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34" y="334587"/>
            <a:ext cx="11439807" cy="50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537341" y="1503452"/>
            <a:ext cx="11205726" cy="959878"/>
          </a:xfrm>
          <a:prstGeom prst="rect">
            <a:avLst/>
          </a:prstGeom>
          <a:solidFill>
            <a:srgbClr val="F6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Хозяин участка планирует установить в жилом доме систему отопления Он рассматривает два варианта: электрическое или газовое отопление. Цены на оборудование и стоимость его установки, данные о расходе газа, электроэнергии и их стоимости даны в таблице.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66FA57B-6E55-DB82-FD9E-1D0916755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160316"/>
                  </p:ext>
                </p:extLst>
              </p:nvPr>
            </p:nvGraphicFramePr>
            <p:xfrm>
              <a:off x="549911" y="2722105"/>
              <a:ext cx="11193155" cy="126256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49671">
                      <a:extLst>
                        <a:ext uri="{9D8B030D-6E8A-4147-A177-3AD203B41FA5}">
                          <a16:colId xmlns:a16="http://schemas.microsoft.com/office/drawing/2014/main" val="2647614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43557840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2362115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390978860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1234649149"/>
                        </a:ext>
                      </a:extLst>
                    </a:gridCol>
                  </a:tblGrid>
                  <a:tr h="413080">
                    <a:tc>
                      <a:txBody>
                        <a:bodyPr/>
                        <a:lstStyle/>
                        <a:p>
                          <a:pPr algn="ctr"/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Нагреватель (котел)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Прочее оборудование и монтаж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Сред. расход газа/ сред. потр. мощность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Стоимость газа/ электроэнергии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0156205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Газовое отопление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23 000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17 784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1,4 куб.м / ч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4,5 руб./куб. м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8175003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Электр. отопление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17 000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13 000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4,6 кВт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4,3 руб./(</a:t>
                          </a:r>
                          <a14:m>
                            <m:oMath xmlns:m="http://schemas.openxmlformats.org/officeDocument/2006/math">
                              <m:r>
                                <a:rPr lang="ru-RU" sz="1600" b="0" smtClean="0">
                                  <a:latin typeface="Cambria Math" panose="02040503050406030204" pitchFamily="18" charset="0"/>
                                </a:rPr>
                                <m:t>кВт∙ч</m:t>
                              </m:r>
                            </m:oMath>
                          </a14:m>
                          <a:r>
                            <a:rPr lang="ru-RU" sz="1600" b="0" dirty="0">
                              <a:latin typeface="+mn-lt"/>
                            </a:rPr>
                            <a:t>)</a:t>
                          </a:r>
                          <a:endParaRPr lang="ru-RU" sz="1600" b="0" i="0" dirty="0"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88358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366FA57B-6E55-DB82-FD9E-1D09167555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7160316"/>
                  </p:ext>
                </p:extLst>
              </p:nvPr>
            </p:nvGraphicFramePr>
            <p:xfrm>
              <a:off x="549911" y="2722105"/>
              <a:ext cx="11193155" cy="126256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49671">
                      <a:extLst>
                        <a:ext uri="{9D8B030D-6E8A-4147-A177-3AD203B41FA5}">
                          <a16:colId xmlns:a16="http://schemas.microsoft.com/office/drawing/2014/main" val="2647614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43557840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2362115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390978860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123464914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Нагреватель (котел)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Прочее оборудование и монтаж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Сред. расход газа/ сред. потр. мощность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Стоимость газа/ электроэнергии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0156205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Газовое отопление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23 000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17 784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1,4 куб.м / ч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4,5 руб./куб. м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38175003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Электр. отопление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17 000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13 000 руб.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/>
                            <a:t>4,6 кВт</a:t>
                          </a:r>
                          <a:endParaRPr lang="ru-RU" sz="1600" b="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0133" t="-275000" r="-533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83589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 txBox="1">
            <a:spLocks/>
          </p:cNvSpPr>
          <p:nvPr/>
        </p:nvSpPr>
        <p:spPr>
          <a:xfrm>
            <a:off x="537341" y="744724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>
                <a:ea typeface="Tahoma" pitchFamily="34" charset="0"/>
                <a:cs typeface="Tahoma" pitchFamily="34" charset="0"/>
              </a:rPr>
              <a:t>Печь для бани</a:t>
            </a:r>
            <a:endParaRPr lang="ru-RU" alt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21186-7D9D-630C-5D95-46D36C143891}"/>
              </a:ext>
            </a:extLst>
          </p:cNvPr>
          <p:cNvSpPr txBox="1"/>
          <p:nvPr/>
        </p:nvSpPr>
        <p:spPr>
          <a:xfrm>
            <a:off x="537341" y="4243444"/>
            <a:ext cx="11205726" cy="959878"/>
          </a:xfrm>
          <a:prstGeom prst="rect">
            <a:avLst/>
          </a:prstGeom>
          <a:solidFill>
            <a:srgbClr val="F6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Обдумав оба варианта, хозяин решил установить газовое оборудование. Через сколько часов непрерывной работы отопления экономия от использования газа вместо электричества компенсирует разницу в стоимости газового и электрического оборудования с учетом установки.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4429BC-6FD9-0D37-974D-14FFBB6003E3}"/>
              </a:ext>
            </a:extLst>
          </p:cNvPr>
          <p:cNvSpPr/>
          <p:nvPr/>
        </p:nvSpPr>
        <p:spPr>
          <a:xfrm>
            <a:off x="549911" y="5462096"/>
            <a:ext cx="10424247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 задача (№ 5 вариант № 27) содержится в «Типовых вариантах экзаменационных заданий ОГЭ 2023» (под ред. И.В. Ященко, «Издательство «Экзамен», Москва, 2023).</a:t>
            </a:r>
          </a:p>
        </p:txBody>
      </p:sp>
    </p:spTree>
    <p:extLst>
      <p:ext uri="{BB962C8B-B14F-4D97-AF65-F5344CB8AC3E}">
        <p14:creationId xmlns:p14="http://schemas.microsoft.com/office/powerpoint/2010/main" val="320194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F66B1-CAED-4574-EDAB-BFF72E6E5C10}"/>
              </a:ext>
            </a:extLst>
          </p:cNvPr>
          <p:cNvSpPr txBox="1"/>
          <p:nvPr/>
        </p:nvSpPr>
        <p:spPr>
          <a:xfrm>
            <a:off x="520088" y="2897203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59704-9809-8AE5-6337-4A653327C77B}"/>
              </a:ext>
            </a:extLst>
          </p:cNvPr>
          <p:cNvSpPr txBox="1"/>
          <p:nvPr/>
        </p:nvSpPr>
        <p:spPr>
          <a:xfrm>
            <a:off x="520088" y="5425376"/>
            <a:ext cx="6487296" cy="38869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300"/>
              </a:spcAft>
            </a:pPr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 часов.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636E61-C38E-0A60-7A05-0703D97E2912}"/>
              </a:ext>
            </a:extLst>
          </p:cNvPr>
          <p:cNvSpPr txBox="1">
            <a:spLocks/>
          </p:cNvSpPr>
          <p:nvPr/>
        </p:nvSpPr>
        <p:spPr>
          <a:xfrm>
            <a:off x="520088" y="580822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mtClean="0">
                <a:ea typeface="Tahoma" pitchFamily="34" charset="0"/>
                <a:cs typeface="Tahoma" pitchFamily="34" charset="0"/>
              </a:rPr>
              <a:t>Печь для бани</a:t>
            </a:r>
            <a:endParaRPr lang="ru-RU" altLang="ru-RU" dirty="0"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F2609A9B-D3CB-6214-2034-94138E2C8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787743"/>
                  </p:ext>
                </p:extLst>
              </p:nvPr>
            </p:nvGraphicFramePr>
            <p:xfrm>
              <a:off x="532658" y="1336585"/>
              <a:ext cx="11193155" cy="126256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49671">
                      <a:extLst>
                        <a:ext uri="{9D8B030D-6E8A-4147-A177-3AD203B41FA5}">
                          <a16:colId xmlns:a16="http://schemas.microsoft.com/office/drawing/2014/main" val="2647614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43557840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2362115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390978860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1234649149"/>
                        </a:ext>
                      </a:extLst>
                    </a:gridCol>
                  </a:tblGrid>
                  <a:tr h="413080">
                    <a:tc>
                      <a:txBody>
                        <a:bodyPr/>
                        <a:lstStyle/>
                        <a:p>
                          <a:pPr algn="ctr"/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Нагреватель (котел)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Прочее оборудование и монтаж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Сред. расход газа/ сред. потр. мощность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Стоимость газа/ электроэнергии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0156205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Газовое отопление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23 000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17 784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1,4 куб.м / ч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4,5 руб./куб. м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8175003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Электр. отопление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17 000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13 000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4,6 кВт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4,3 руб./(</a:t>
                          </a:r>
                          <a14:m>
                            <m:oMath xmlns:m="http://schemas.openxmlformats.org/officeDocument/2006/math">
                              <m:r>
                                <a:rPr lang="ru-RU" sz="16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кВт∙ч</m:t>
                              </m:r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883589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F2609A9B-D3CB-6214-2034-94138E2C8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787743"/>
                  </p:ext>
                </p:extLst>
              </p:nvPr>
            </p:nvGraphicFramePr>
            <p:xfrm>
              <a:off x="532658" y="1336585"/>
              <a:ext cx="11193155" cy="126256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049671">
                      <a:extLst>
                        <a:ext uri="{9D8B030D-6E8A-4147-A177-3AD203B41FA5}">
                          <a16:colId xmlns:a16="http://schemas.microsoft.com/office/drawing/2014/main" val="2647614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435578404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2362115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3909788605"/>
                        </a:ext>
                      </a:extLst>
                    </a:gridCol>
                    <a:gridCol w="2285871">
                      <a:extLst>
                        <a:ext uri="{9D8B030D-6E8A-4147-A177-3AD203B41FA5}">
                          <a16:colId xmlns:a16="http://schemas.microsoft.com/office/drawing/2014/main" val="123464914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Нагреватель (котел)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Прочее оборудование и монтаж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Сред. расход газа/ сред. потр. мощность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Стоимость газа/ электроэнергии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0156205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Газовое отопление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23 000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17 784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1,4 куб.м / ч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4,5 руб./куб. м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8175003"/>
                      </a:ext>
                    </a:extLst>
                  </a:tr>
                  <a:tr h="3417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Электр. отопление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17 000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13 000 руб.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</a:rPr>
                            <a:t>4,6 кВт</a:t>
                          </a:r>
                          <a:endParaRPr lang="ru-RU" sz="16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5B3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0133" t="-276786" r="-533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83589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8AC9564-E9FF-951B-0726-9BBD4DC93C18}"/>
                  </a:ext>
                </a:extLst>
              </p:cNvPr>
              <p:cNvSpPr/>
              <p:nvPr/>
            </p:nvSpPr>
            <p:spPr>
              <a:xfrm>
                <a:off x="532658" y="3215217"/>
                <a:ext cx="11272884" cy="2062103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 l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Приравняем стоимость эксплуатации газового и электрического оборудования с учетом покупки и монтажа оборудования, неизвестное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время работы отопительного оборудования. Получим линейное уравнение с одним неизвестным:</a:t>
                </a:r>
              </a:p>
              <a:p>
                <a:pPr marL="107950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23000+17784+1,4∙4,5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=17000+13000+4,6∙4,3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1079500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40784</m:t>
                    </m:r>
                    <m:r>
                      <a:rPr lang="en-US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6,3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=30000+19,78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1079500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13</m:t>
                      </m:r>
                      <m:r>
                        <a:rPr lang="ru-RU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ru-RU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48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=10784;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=800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8AC9564-E9FF-951B-0726-9BBD4DC93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58" y="3215217"/>
                <a:ext cx="11272884" cy="2062103"/>
              </a:xfrm>
              <a:prstGeom prst="rect">
                <a:avLst/>
              </a:prstGeom>
              <a:blipFill>
                <a:blip r:embed="rId3"/>
                <a:stretch>
                  <a:fillRect l="-1243" t="-1475" r="-541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AEFFE6-B757-21B9-9696-D041CE886839}"/>
              </a:ext>
            </a:extLst>
          </p:cNvPr>
          <p:cNvSpPr/>
          <p:nvPr/>
        </p:nvSpPr>
        <p:spPr>
          <a:xfrm>
            <a:off x="506780" y="1258949"/>
            <a:ext cx="11210517" cy="1684339"/>
          </a:xfrm>
          <a:prstGeom prst="rect">
            <a:avLst/>
          </a:prstGeom>
          <a:solidFill>
            <a:srgbClr val="F6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807868" y="412486"/>
            <a:ext cx="7203050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«Эх, прокачу!»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095473-FEB1-34CB-35BD-2123B73FC8BA}"/>
                  </a:ext>
                </a:extLst>
              </p:cNvPr>
              <p:cNvSpPr txBox="1"/>
              <p:nvPr/>
            </p:nvSpPr>
            <p:spPr>
              <a:xfrm>
                <a:off x="4321902" y="1324816"/>
                <a:ext cx="7378032" cy="1574149"/>
              </a:xfrm>
              <a:prstGeom prst="rect">
                <a:avLst/>
              </a:prstGeom>
              <a:solidFill>
                <a:srgbClr val="F6F2F2"/>
              </a:solidFill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lnSpc>
                    <a:spcPct val="107000"/>
                  </a:lnSpc>
                  <a:spcAft>
                    <a:spcPts val="800"/>
                  </a:spcAft>
                  <a:defRPr sz="2000"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фирме «Эх, прокачу!» стоимость поездки на такси длительностью более 5 минут рассчитывается по </a:t>
                </a:r>
                <a:r>
                  <a:rPr lang="ru-RU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формуле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=150+11∙(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</m:t>
                    </m:r>
                  </m:oMath>
                </a14:m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где 𝑡 – длительность поездки, выраженная в минутах. Пользуясь этой формулой, рассчитайте стоимость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8-минутной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поездки. Ответ дайте в рублях.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095473-FEB1-34CB-35BD-2123B73FC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902" y="1324816"/>
                <a:ext cx="7378032" cy="1574149"/>
              </a:xfrm>
              <a:prstGeom prst="rect">
                <a:avLst/>
              </a:prstGeom>
              <a:blipFill>
                <a:blip r:embed="rId2"/>
                <a:stretch>
                  <a:fillRect l="-744" t="-1931" r="-744" b="-3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445AFE3-E100-0153-BA4D-9032A4BB2B65}"/>
                  </a:ext>
                </a:extLst>
              </p:cNvPr>
              <p:cNvSpPr/>
              <p:nvPr/>
            </p:nvSpPr>
            <p:spPr>
              <a:xfrm>
                <a:off x="506780" y="3247848"/>
                <a:ext cx="11006845" cy="762003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Нужно только подставить значение 𝑡 в формулу и получить результат.</a:t>
                </a:r>
              </a:p>
              <a:p>
                <a:pPr marL="629920" indent="-629920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150+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11 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ru-RU" b="1" dirty="0" smtClean="0"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83</a:t>
                </a:r>
                <a:r>
                  <a:rPr lang="en-US" b="1" dirty="0" smtClean="0"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latin typeface="Arial" panose="020B0604020202020204" pitchFamily="34" charset="0"/>
                    <a:ea typeface="DengXian"/>
                    <a:cs typeface="Arial" panose="020B0604020202020204" pitchFamily="34" charset="0"/>
                  </a:rPr>
                  <a:t>рубля</a:t>
                </a:r>
                <a:endParaRPr lang="ru-RU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445AFE3-E100-0153-BA4D-9032A4BB2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80" y="3247848"/>
                <a:ext cx="11006845" cy="762003"/>
              </a:xfrm>
              <a:prstGeom prst="rect">
                <a:avLst/>
              </a:prstGeom>
              <a:blipFill>
                <a:blip r:embed="rId3"/>
                <a:stretch>
                  <a:fillRect l="-1274" t="-5600" b="-9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88DEEE20-CCAF-D29A-111E-5CC33F79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2" y="1303754"/>
            <a:ext cx="3376318" cy="18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BAA554-82E7-D217-3124-366C404AA0F2}"/>
              </a:ext>
            </a:extLst>
          </p:cNvPr>
          <p:cNvSpPr/>
          <p:nvPr/>
        </p:nvSpPr>
        <p:spPr>
          <a:xfrm>
            <a:off x="495898" y="5046346"/>
            <a:ext cx="10551119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 задача (№ 12 вариант № 29) содержится в «Типовых вариантах экзаменационных заданий ОГЭ 2023» (под ред. И.В. Ященко, «Издательство «Экзамен», Москва, 2023).</a:t>
            </a:r>
          </a:p>
        </p:txBody>
      </p:sp>
    </p:spTree>
    <p:extLst>
      <p:ext uri="{BB962C8B-B14F-4D97-AF65-F5344CB8AC3E}">
        <p14:creationId xmlns:p14="http://schemas.microsoft.com/office/powerpoint/2010/main" val="20227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502835" y="506174"/>
            <a:ext cx="96277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Колодец (расчеты по формуле)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95473-FEB1-34CB-35BD-2123B73FC8BA}"/>
                  </a:ext>
                </a:extLst>
              </p:cNvPr>
              <p:cNvSpPr txBox="1"/>
              <p:nvPr/>
            </p:nvSpPr>
            <p:spPr>
              <a:xfrm>
                <a:off x="3417692" y="1302080"/>
                <a:ext cx="8290868" cy="1764506"/>
              </a:xfrm>
              <a:prstGeom prst="rect">
                <a:avLst/>
              </a:prstGeom>
              <a:solidFill>
                <a:srgbClr val="F6F2F2"/>
              </a:solidFill>
            </p:spPr>
            <p:txBody>
              <a:bodyPr wrap="square" anchor="t">
                <a:noAutofit/>
              </a:bodyPr>
              <a:lstStyle>
                <a:defPPr>
                  <a:defRPr lang="ru-RU"/>
                </a:defPPr>
                <a:lvl1pPr>
                  <a:lnSpc>
                    <a:spcPct val="107000"/>
                  </a:lnSpc>
                  <a:spcAft>
                    <a:spcPts val="800"/>
                  </a:spcAft>
                  <a:defRPr sz="2000">
                    <a:latin typeface="Arial Narrow" panose="020B0606020202030204" pitchFamily="34" charset="0"/>
                  </a:defRPr>
                </a:lvl1pPr>
              </a:lstStyle>
              <a:p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фирме «Родник» стоимость (в рублях) колодца </a:t>
                </a:r>
                <a:b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железобетонных колец рассчитывается по формуле </a:t>
                </a:r>
                <a14:m>
                  <m:oMath xmlns:m="http://schemas.openxmlformats.org/officeDocument/2006/math"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С=6000+4100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1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число колец, установленных в колодце. Пользуясь этой формулой, рассчитайте стоимость колодца из 8 колец. Ответ дайте в рублях.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095473-FEB1-34CB-35BD-2123B73FC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92" y="1302080"/>
                <a:ext cx="8290868" cy="1764506"/>
              </a:xfrm>
              <a:prstGeom prst="rect">
                <a:avLst/>
              </a:prstGeom>
              <a:blipFill>
                <a:blip r:embed="rId2"/>
                <a:stretch>
                  <a:fillRect l="-662" t="-2076" r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45AFE3-E100-0153-BA4D-9032A4BB2B65}"/>
              </a:ext>
            </a:extLst>
          </p:cNvPr>
          <p:cNvSpPr/>
          <p:nvPr/>
        </p:nvSpPr>
        <p:spPr>
          <a:xfrm>
            <a:off x="502835" y="4339449"/>
            <a:ext cx="11006845" cy="66248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Заметим, что стоимость колодца зависит не только от цены и количества колец,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и от фиксированных затрат (6000 рублей).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983B1-9671-3754-5791-C453EAA4895D}"/>
              </a:ext>
            </a:extLst>
          </p:cNvPr>
          <p:cNvSpPr txBox="1"/>
          <p:nvPr/>
        </p:nvSpPr>
        <p:spPr>
          <a:xfrm>
            <a:off x="502835" y="3990057"/>
            <a:ext cx="1429046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BAA554-82E7-D217-3124-366C404AA0F2}"/>
              </a:ext>
            </a:extLst>
          </p:cNvPr>
          <p:cNvSpPr/>
          <p:nvPr/>
        </p:nvSpPr>
        <p:spPr>
          <a:xfrm>
            <a:off x="502835" y="5075073"/>
            <a:ext cx="10551119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 задача (№ 12 вариант № 1) содержится в «Типовых вариантах экзаменационных заданий ОГЭ 2023» (под ред. И.В. Ященко, «Издательство «Экзамен», Москва, 2023).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E0229-66E0-AE46-FDD3-A148AF10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6" y="1299087"/>
            <a:ext cx="2667508" cy="1771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17699" y="3534028"/>
                <a:ext cx="3705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6000+4100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𝟑𝟖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𝟖𝟎𝟎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ru-RU" b="1" dirty="0" smtClean="0"/>
                  <a:t>рублей</a:t>
                </a:r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9" y="3534028"/>
                <a:ext cx="3705886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AA983B1-9671-3754-5791-C453EAA4895D}"/>
              </a:ext>
            </a:extLst>
          </p:cNvPr>
          <p:cNvSpPr txBox="1"/>
          <p:nvPr/>
        </p:nvSpPr>
        <p:spPr>
          <a:xfrm>
            <a:off x="502835" y="3217339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</p:spTree>
    <p:extLst>
      <p:ext uri="{BB962C8B-B14F-4D97-AF65-F5344CB8AC3E}">
        <p14:creationId xmlns:p14="http://schemas.microsoft.com/office/powerpoint/2010/main" val="35369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498154" y="221199"/>
            <a:ext cx="957667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Поездка на такси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983B1-9671-3754-5791-C453EAA4895D}"/>
              </a:ext>
            </a:extLst>
          </p:cNvPr>
          <p:cNvSpPr txBox="1"/>
          <p:nvPr/>
        </p:nvSpPr>
        <p:spPr>
          <a:xfrm>
            <a:off x="485583" y="2828615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ABB7912-29A3-5C0B-D307-E559CEEAD20A}"/>
              </a:ext>
            </a:extLst>
          </p:cNvPr>
          <p:cNvGrpSpPr/>
          <p:nvPr/>
        </p:nvGrpSpPr>
        <p:grpSpPr>
          <a:xfrm>
            <a:off x="498154" y="956867"/>
            <a:ext cx="11193155" cy="1787013"/>
            <a:chOff x="903594" y="1655763"/>
            <a:chExt cx="11193155" cy="1787013"/>
          </a:xfrm>
          <a:solidFill>
            <a:srgbClr val="FAF9F9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095473-FEB1-34CB-35BD-2123B73FC8BA}"/>
                </a:ext>
              </a:extLst>
            </p:cNvPr>
            <p:cNvSpPr txBox="1"/>
            <p:nvPr/>
          </p:nvSpPr>
          <p:spPr>
            <a:xfrm>
              <a:off x="4287795" y="1655763"/>
              <a:ext cx="7808954" cy="1764506"/>
            </a:xfrm>
            <a:prstGeom prst="rect">
              <a:avLst/>
            </a:prstGeom>
            <a:solidFill>
              <a:srgbClr val="F6F2F2"/>
            </a:solidFill>
          </p:spPr>
          <p:txBody>
            <a:bodyPr wrap="square" anchor="ctr">
              <a:noAutofit/>
            </a:bodyPr>
            <a:lstStyle>
              <a:defPPr>
                <a:defRPr lang="ru-RU"/>
              </a:defPPr>
              <a:lvl1pPr>
                <a:lnSpc>
                  <a:spcPct val="107000"/>
                </a:lnSpc>
                <a:spcAft>
                  <a:spcPts val="800"/>
                </a:spcAft>
                <a:defRPr sz="2000">
                  <a:latin typeface="Arial Narrow" panose="020B0606020202030204" pitchFamily="34" charset="0"/>
                </a:defRPr>
              </a:lvl1pPr>
            </a:lstStyle>
            <a:p>
              <a:r>
                <a:rPr lang="ru-RU" sz="1800" dirty="0">
                  <a:latin typeface="Arial" panose="020B0604020202020204" pitchFamily="34" charset="0"/>
                  <a:cs typeface="Arial" panose="020B0604020202020204" pitchFamily="34" charset="0"/>
                </a:rPr>
                <a:t>Миша решил заказать себе такси. Стоимость подачи машины и первые 5 минут поездки в совокупности, а также стоимость каждой следующей минуты поездки фиксированы. Стоимость поездки продолжительностью 15 минут составила 228 рублей, а продолжительностью 28 минут – 332 рубля. Найдите стоимость поездки продолжительностью 1 час.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D604794-BB01-4675-60FF-D0762017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594" y="1655763"/>
              <a:ext cx="3174135" cy="1787013"/>
            </a:xfrm>
            <a:prstGeom prst="rect">
              <a:avLst/>
            </a:prstGeom>
            <a:grp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3CC604-8181-0266-8430-E258C74A77EB}"/>
                  </a:ext>
                </a:extLst>
              </p:cNvPr>
              <p:cNvSpPr txBox="1"/>
              <p:nvPr/>
            </p:nvSpPr>
            <p:spPr>
              <a:xfrm>
                <a:off x="485583" y="3133875"/>
                <a:ext cx="11339077" cy="2803075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Поездка на такси описывается формулой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, 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- с</a:t>
                </a:r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тоимость подачи машины и первые 5 минут поездки в совокупности 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величина фиксирована, но неизвестна</a:t>
                </a:r>
                <a:r>
                  <a:rPr lang="en-US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стоимость каждой следующей минуты поездки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(также фиксирована, но не известна). Зато нам 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известны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стоимости поездки на 15 и 28 минут. Можем составить систему двух линейных уравнений с двумя неизвестными, откуда можно найти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Подставив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 исходную формулу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минут, можно получить </a:t>
                </a:r>
                <a:r>
                  <a:rPr lang="ru-RU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стоимость поездки продолжительностью 1 час: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b="0" i="0" dirty="0" smtClean="0">
                                <a:latin typeface="Cambria Math" panose="02040503050406030204" pitchFamily="18" charset="0"/>
                              </a:rPr>
                              <m:t>228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+10∙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ru-RU" b="0" i="0" dirty="0" smtClean="0">
                                <a:latin typeface="Cambria Math" panose="02040503050406030204" pitchFamily="18" charset="0"/>
                              </a:rPr>
                              <m:t>332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dirty="0">
                                <a:latin typeface="Cambria Math" panose="02040503050406030204" pitchFamily="18" charset="0"/>
                              </a:rPr>
                              <m:t>+23∙</m:t>
                            </m:r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откуда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=148;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=8;  </m:t>
                    </m:r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>
                        <a:latin typeface="Cambria Math" panose="02040503050406030204" pitchFamily="18" charset="0"/>
                      </a:rPr>
                      <m:t>=148+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8=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𝟓𝟖𝟖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рублей.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3CC604-8181-0266-8430-E258C74A7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3" y="3133875"/>
                <a:ext cx="11339077" cy="2803075"/>
              </a:xfrm>
              <a:prstGeom prst="rect">
                <a:avLst/>
              </a:prstGeom>
              <a:blipFill>
                <a:blip r:embed="rId3"/>
                <a:stretch>
                  <a:fillRect l="-1290" t="-1087" r="-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633921" y="425547"/>
            <a:ext cx="96277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/>
              <a:t>Парикмахер Елена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983B1-9671-3754-5791-C453EAA4895D}"/>
              </a:ext>
            </a:extLst>
          </p:cNvPr>
          <p:cNvSpPr txBox="1"/>
          <p:nvPr/>
        </p:nvSpPr>
        <p:spPr>
          <a:xfrm>
            <a:off x="649074" y="3405200"/>
            <a:ext cx="1055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95473-FEB1-34CB-35BD-2123B73FC8BA}"/>
              </a:ext>
            </a:extLst>
          </p:cNvPr>
          <p:cNvSpPr txBox="1"/>
          <p:nvPr/>
        </p:nvSpPr>
        <p:spPr>
          <a:xfrm>
            <a:off x="4029003" y="1181310"/>
            <a:ext cx="7808954" cy="2020040"/>
          </a:xfrm>
          <a:prstGeom prst="rect">
            <a:avLst/>
          </a:prstGeom>
          <a:solidFill>
            <a:srgbClr val="F6F2F2"/>
          </a:solidFill>
        </p:spPr>
        <p:txBody>
          <a:bodyPr wrap="square" anchor="ctr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Парикмахер Елена хочет арендовать рабочее место в салоне красоты.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салоне «Люкс» стоимость аренды места составляет 30 000 рублей в месяц, плюс 10% от выручки. Кроме того на расходные материалы Елена в среднем тратит 350 рублей на одно посещение. В среднем клиенты Елены платят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1500 рублей за одно посещение.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каком минимальном количестве клиентов в месяц Елена сможет заработать (выручка превысит расходы)?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39281-1074-2B97-B110-42696EA28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6"/>
          <a:stretch/>
        </p:blipFill>
        <p:spPr>
          <a:xfrm>
            <a:off x="624360" y="1185094"/>
            <a:ext cx="3260193" cy="2016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5797BB-9826-FBCF-86E1-67CCDE695CDF}"/>
                  </a:ext>
                </a:extLst>
              </p:cNvPr>
              <p:cNvSpPr/>
              <p:nvPr/>
            </p:nvSpPr>
            <p:spPr>
              <a:xfrm>
                <a:off x="649074" y="3794214"/>
                <a:ext cx="10796201" cy="1646605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чел. - количество клиентов, при котором доходы Елены равны расходам. Тогда доходы Елены составят</a:t>
                </a:r>
                <a:r>
                  <a:rPr lang="en-US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рублей, а расходы </a:t>
                </a:r>
                <a14:m>
                  <m:oMath xmlns:m="http://schemas.openxmlformats.org/officeDocument/2006/math"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30000+1500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∙10%+350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Приравняем доходы расходам: </a:t>
                </a:r>
                <a14:m>
                  <m:oMath xmlns:m="http://schemas.openxmlformats.org/officeDocument/2006/math"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1500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=30000+150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+350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b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отсюда </a:t>
                </a:r>
                <a14:m>
                  <m:oMath xmlns:m="http://schemas.openxmlformats.org/officeDocument/2006/math"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1000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=30000</m:t>
                    </m:r>
                    <m:r>
                      <a:rPr lang="ru-RU" sz="16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600" b="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1600" b="0" i="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 Лены должно быть больше 30 клиентов в месяц, чтобы она зарабатывала. </a:t>
                </a:r>
                <a:b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Наименьшее целое число - 31 клиент.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25797BB-9826-FBCF-86E1-67CCDE695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4" y="3794214"/>
                <a:ext cx="10796201" cy="1646605"/>
              </a:xfrm>
              <a:prstGeom prst="rect">
                <a:avLst/>
              </a:prstGeom>
              <a:blipFill>
                <a:blip r:embed="rId3"/>
                <a:stretch>
                  <a:fillRect l="-1129" t="-1107" b="-3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39D1DC-0FEE-10BE-3E32-57A36EEDD126}"/>
              </a:ext>
            </a:extLst>
          </p:cNvPr>
          <p:cNvSpPr/>
          <p:nvPr/>
        </p:nvSpPr>
        <p:spPr>
          <a:xfrm>
            <a:off x="649074" y="5552584"/>
            <a:ext cx="1751570" cy="33855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 клиент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95DBFC-58B7-EF9C-B32E-767A0A97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28" y="2225066"/>
            <a:ext cx="5416011" cy="33407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580473" y="477306"/>
            <a:ext cx="9227337" cy="4755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Точка безубыточности на графике</a:t>
            </a:r>
            <a:endParaRPr lang="ru-RU" altLang="ru-RU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591445" y="1107484"/>
            <a:ext cx="11205726" cy="863570"/>
          </a:xfrm>
          <a:prstGeom prst="rect">
            <a:avLst/>
          </a:prstGeom>
          <a:solidFill>
            <a:srgbClr val="FAF9F9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Парикмахер Елена хочет арендовать рабочее место в салоне красоты. В салоне «Люкс» стоимость аренды места составляет 30 000 рублей в месяц, плюс 10% от выручки. Кроме того на расходные материалы Елена в среднем тратит 350 рублей на одно посещение. В среднем клиенты Елены платят 1500 рублей за одно посещение.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F66B1-CAED-4574-EDAB-BFF72E6E5C10}"/>
              </a:ext>
            </a:extLst>
          </p:cNvPr>
          <p:cNvSpPr txBox="1"/>
          <p:nvPr/>
        </p:nvSpPr>
        <p:spPr>
          <a:xfrm>
            <a:off x="688984" y="2109258"/>
            <a:ext cx="4929008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Постройте графики постоянных, переменных, совокупных (постоянных и переменных) расходов, выручки.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точку безубыточности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(доходы равны расходам).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8ACA5-5744-EB79-6963-47515DAC840D}"/>
              </a:ext>
            </a:extLst>
          </p:cNvPr>
          <p:cNvSpPr txBox="1"/>
          <p:nvPr/>
        </p:nvSpPr>
        <p:spPr>
          <a:xfrm>
            <a:off x="8180491" y="5565783"/>
            <a:ext cx="254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заказов, шт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E24FA-8047-9220-726C-76BCB2A4630A}"/>
              </a:ext>
            </a:extLst>
          </p:cNvPr>
          <p:cNvSpPr txBox="1"/>
          <p:nvPr/>
        </p:nvSpPr>
        <p:spPr>
          <a:xfrm rot="16200000">
            <a:off x="4910261" y="3376550"/>
            <a:ext cx="254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Стоимость, руб.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C24A813-5749-ECE3-0AD1-71E6ADFE178F}"/>
              </a:ext>
            </a:extLst>
          </p:cNvPr>
          <p:cNvCxnSpPr>
            <a:cxnSpLocks/>
          </p:cNvCxnSpPr>
          <p:nvPr/>
        </p:nvCxnSpPr>
        <p:spPr>
          <a:xfrm>
            <a:off x="6509042" y="2243370"/>
            <a:ext cx="0" cy="3169186"/>
          </a:xfrm>
          <a:prstGeom prst="line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3102912-B4F5-56B3-D998-297A2A1050CC}"/>
              </a:ext>
            </a:extLst>
          </p:cNvPr>
          <p:cNvCxnSpPr>
            <a:cxnSpLocks/>
          </p:cNvCxnSpPr>
          <p:nvPr/>
        </p:nvCxnSpPr>
        <p:spPr>
          <a:xfrm flipH="1">
            <a:off x="6509042" y="5414886"/>
            <a:ext cx="5108384" cy="0"/>
          </a:xfrm>
          <a:prstGeom prst="line">
            <a:avLst/>
          </a:prstGeom>
          <a:ln w="19050">
            <a:solidFill>
              <a:srgbClr val="0070C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78C8FA-DCBA-0A17-48EA-46C7F2F76057}"/>
              </a:ext>
            </a:extLst>
          </p:cNvPr>
          <p:cNvSpPr txBox="1"/>
          <p:nvPr/>
        </p:nvSpPr>
        <p:spPr>
          <a:xfrm>
            <a:off x="8274648" y="2665032"/>
            <a:ext cx="1487441" cy="1021556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</a:t>
            </a:r>
            <a:r>
              <a:rPr lang="ru-RU" sz="1200" dirty="0" smtClean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безубыточности:</a:t>
            </a:r>
            <a: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200" dirty="0" smtClean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клиентов,</a:t>
            </a:r>
            <a: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45 000 рублей выручка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E141C1D-C8FF-D940-D3DF-6F106B35F3D8}"/>
              </a:ext>
            </a:extLst>
          </p:cNvPr>
          <p:cNvSpPr/>
          <p:nvPr/>
        </p:nvSpPr>
        <p:spPr>
          <a:xfrm>
            <a:off x="9560897" y="3716980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BDD2C0B-DB97-F239-9627-080E7AA779C4}"/>
              </a:ext>
            </a:extLst>
          </p:cNvPr>
          <p:cNvSpPr/>
          <p:nvPr/>
        </p:nvSpPr>
        <p:spPr>
          <a:xfrm>
            <a:off x="9690813" y="3642914"/>
            <a:ext cx="72008" cy="72008"/>
          </a:xfrm>
          <a:prstGeom prst="ellipse">
            <a:avLst/>
          </a:prstGeom>
          <a:solidFill>
            <a:srgbClr val="2E74B5"/>
          </a:solidFill>
          <a:ln>
            <a:solidFill>
              <a:srgbClr val="2E74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628A0F-A3A5-FB3E-00DB-12FF644C94F7}"/>
              </a:ext>
            </a:extLst>
          </p:cNvPr>
          <p:cNvSpPr txBox="1"/>
          <p:nvPr/>
        </p:nvSpPr>
        <p:spPr>
          <a:xfrm>
            <a:off x="10248193" y="3290449"/>
            <a:ext cx="1384473" cy="612934"/>
          </a:xfrm>
          <a:prstGeom prst="roundRect">
            <a:avLst/>
          </a:prstGeom>
          <a:solidFill>
            <a:srgbClr val="F6F8FC">
              <a:alpha val="69804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2E7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Прибыль: 31 </a:t>
            </a:r>
            <a:r>
              <a:rPr lang="ru-RU" sz="1200" dirty="0">
                <a:solidFill>
                  <a:srgbClr val="2E7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клиент, </a:t>
            </a:r>
            <a:r>
              <a:rPr lang="ru-RU" sz="1200" dirty="0" smtClean="0">
                <a:solidFill>
                  <a:srgbClr val="2E7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  <a:r>
              <a:rPr lang="ru-RU" sz="1200" dirty="0">
                <a:solidFill>
                  <a:srgbClr val="2E7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200" dirty="0" smtClean="0">
                <a:solidFill>
                  <a:srgbClr val="2E74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выручка</a:t>
            </a:r>
            <a:endParaRPr lang="ru-RU" sz="1200" dirty="0">
              <a:solidFill>
                <a:srgbClr val="2E74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1134</Words>
  <Application>Microsoft Office PowerPoint</Application>
  <PresentationFormat>Широкоэкранный</PresentationFormat>
  <Paragraphs>149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SimSun</vt:lpstr>
      <vt:lpstr>Arial</vt:lpstr>
      <vt:lpstr>Arial Narrow</vt:lpstr>
      <vt:lpstr>Calibri</vt:lpstr>
      <vt:lpstr>Calibri Light</vt:lpstr>
      <vt:lpstr>Cambria Math</vt:lpstr>
      <vt:lpstr>DengXian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вычислять средние значения?</vt:lpstr>
      <vt:lpstr>Плата за электроэнергию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14</cp:revision>
  <dcterms:created xsi:type="dcterms:W3CDTF">2024-02-05T16:00:19Z</dcterms:created>
  <dcterms:modified xsi:type="dcterms:W3CDTF">2024-02-11T15:06:29Z</dcterms:modified>
</cp:coreProperties>
</file>