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5" r:id="rId5"/>
    <p:sldId id="276" r:id="rId6"/>
    <p:sldId id="259" r:id="rId7"/>
    <p:sldId id="274" r:id="rId8"/>
    <p:sldId id="260" r:id="rId9"/>
    <p:sldId id="286" r:id="rId10"/>
    <p:sldId id="288" r:id="rId11"/>
    <p:sldId id="287" r:id="rId12"/>
    <p:sldId id="261" r:id="rId13"/>
    <p:sldId id="262" r:id="rId14"/>
    <p:sldId id="263" r:id="rId15"/>
    <p:sldId id="264" r:id="rId16"/>
    <p:sldId id="289" r:id="rId17"/>
    <p:sldId id="290" r:id="rId18"/>
    <p:sldId id="29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93D0-9885-4B00-A19D-A4B340233E8B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26A9-569B-4290-A070-5E4F7EF61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82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93D0-9885-4B00-A19D-A4B340233E8B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26A9-569B-4290-A070-5E4F7EF61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36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93D0-9885-4B00-A19D-A4B340233E8B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26A9-569B-4290-A070-5E4F7EF61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78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93D0-9885-4B00-A19D-A4B340233E8B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26A9-569B-4290-A070-5E4F7EF61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81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93D0-9885-4B00-A19D-A4B340233E8B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26A9-569B-4290-A070-5E4F7EF61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69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93D0-9885-4B00-A19D-A4B340233E8B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26A9-569B-4290-A070-5E4F7EF61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25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93D0-9885-4B00-A19D-A4B340233E8B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26A9-569B-4290-A070-5E4F7EF61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54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93D0-9885-4B00-A19D-A4B340233E8B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26A9-569B-4290-A070-5E4F7EF61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44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93D0-9885-4B00-A19D-A4B340233E8B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26A9-569B-4290-A070-5E4F7EF61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18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93D0-9885-4B00-A19D-A4B340233E8B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26A9-569B-4290-A070-5E4F7EF61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21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93D0-9885-4B00-A19D-A4B340233E8B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26A9-569B-4290-A070-5E4F7EF61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993D0-9885-4B00-A19D-A4B340233E8B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426A9-569B-4290-A070-5E4F7EF61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6800139-E588-8FC7-340C-D56135FD5613}"/>
              </a:ext>
            </a:extLst>
          </p:cNvPr>
          <p:cNvSpPr txBox="1">
            <a:spLocks/>
          </p:cNvSpPr>
          <p:nvPr/>
        </p:nvSpPr>
        <p:spPr>
          <a:xfrm>
            <a:off x="648420" y="1086927"/>
            <a:ext cx="10515600" cy="3873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3600" b="1" dirty="0" smtClean="0"/>
              <a:t>ЗАДАЧИ ДЛЯ РАЗВИТИЯ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/>
              <a:t>ФУНКЦИОНАЛЬНОЙ ГРАМОТНОСТИ</a:t>
            </a:r>
            <a:endParaRPr lang="ru-RU" sz="3600" dirty="0"/>
          </a:p>
          <a:p>
            <a:pPr>
              <a:lnSpc>
                <a:spcPct val="150000"/>
              </a:lnSpc>
            </a:pPr>
            <a:r>
              <a:rPr lang="ru-RU" sz="3600" b="1" dirty="0" smtClean="0"/>
              <a:t>НА УРОКАХ МАТЕМАТИКИ (8 </a:t>
            </a:r>
            <a:r>
              <a:rPr lang="ru-RU" sz="3600" b="1" dirty="0"/>
              <a:t>КЛАСС</a:t>
            </a:r>
            <a:r>
              <a:rPr lang="ru-RU" sz="3600" b="1" dirty="0" smtClean="0"/>
              <a:t>)</a:t>
            </a:r>
            <a:endParaRPr lang="ru-RU" sz="3600" dirty="0"/>
          </a:p>
          <a:p>
            <a:pPr algn="r"/>
            <a:endParaRPr lang="ru-RU" sz="2400" b="1" dirty="0" smtClean="0"/>
          </a:p>
          <a:p>
            <a:pPr algn="r"/>
            <a:r>
              <a:rPr lang="ru-RU" sz="2400" b="1" dirty="0" smtClean="0"/>
              <a:t>Шаповалова </a:t>
            </a:r>
            <a:r>
              <a:rPr lang="ru-RU" sz="2400" b="1" dirty="0"/>
              <a:t>Мария Николаевна</a:t>
            </a:r>
            <a:r>
              <a:rPr lang="ru-RU" sz="2400" b="1" dirty="0" smtClean="0"/>
              <a:t>,</a:t>
            </a:r>
          </a:p>
          <a:p>
            <a:pPr algn="r"/>
            <a:r>
              <a:rPr lang="ru-RU" sz="2400" b="1" dirty="0" smtClean="0"/>
              <a:t> </a:t>
            </a:r>
            <a:r>
              <a:rPr lang="ru-RU" sz="2400" b="1" dirty="0"/>
              <a:t>учитель математики</a:t>
            </a:r>
            <a:endParaRPr lang="ru-RU" sz="1600" dirty="0"/>
          </a:p>
          <a:p>
            <a:pPr algn="r"/>
            <a:r>
              <a:rPr lang="ru-RU" sz="2400" b="1" dirty="0" smtClean="0"/>
              <a:t>МАОУ </a:t>
            </a:r>
            <a:r>
              <a:rPr lang="ru-RU" sz="2400" b="1" dirty="0"/>
              <a:t>РКГ</a:t>
            </a:r>
            <a:r>
              <a:rPr lang="en-US" sz="2400" b="1" dirty="0"/>
              <a:t> №2 </a:t>
            </a:r>
            <a:r>
              <a:rPr lang="ru-RU" sz="2400" b="1" dirty="0"/>
              <a:t>г</a:t>
            </a:r>
            <a:r>
              <a:rPr lang="en-US" sz="2400" b="1" dirty="0"/>
              <a:t>. </a:t>
            </a:r>
            <a:r>
              <a:rPr lang="ru-RU" sz="2400" b="1" dirty="0"/>
              <a:t>Томска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632559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97" y="509180"/>
            <a:ext cx="11326806" cy="58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96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60" y="761628"/>
            <a:ext cx="10955279" cy="53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10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81" y="457201"/>
            <a:ext cx="11727877" cy="48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56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55" y="747292"/>
            <a:ext cx="11854311" cy="530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75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2C166-1568-300A-D6E0-7686A59E43F7}"/>
              </a:ext>
            </a:extLst>
          </p:cNvPr>
          <p:cNvSpPr txBox="1">
            <a:spLocks/>
          </p:cNvSpPr>
          <p:nvPr/>
        </p:nvSpPr>
        <p:spPr>
          <a:xfrm>
            <a:off x="917451" y="261645"/>
            <a:ext cx="9576679" cy="7143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Кредит с капитализацией процентов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C29F53-A2CF-C3F3-7C5D-23A81F463A93}"/>
              </a:ext>
            </a:extLst>
          </p:cNvPr>
          <p:cNvSpPr txBox="1"/>
          <p:nvPr/>
        </p:nvSpPr>
        <p:spPr>
          <a:xfrm>
            <a:off x="917451" y="1669618"/>
            <a:ext cx="10779968" cy="3313664"/>
          </a:xfrm>
          <a:prstGeom prst="rect">
            <a:avLst/>
          </a:prstGeom>
          <a:solidFill>
            <a:srgbClr val="F5F2F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Взяли кредит в банке на сумму 200 000 рублей под </a:t>
            </a:r>
            <a:r>
              <a:rPr lang="ru-RU" sz="3600" i="1" dirty="0">
                <a:latin typeface="Arial" panose="020B0604020202020204" pitchFamily="34" charset="0"/>
                <a:cs typeface="Arial" panose="020B0604020202020204" pitchFamily="34" charset="0"/>
              </a:rPr>
              <a:t>r%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процентов годовых и выплатили за 2 года платежами 130 000 рублей в первый год и 150 000 рублей — во второй. Найдите r.</a:t>
            </a:r>
          </a:p>
        </p:txBody>
      </p:sp>
    </p:spTree>
    <p:extLst>
      <p:ext uri="{BB962C8B-B14F-4D97-AF65-F5344CB8AC3E}">
        <p14:creationId xmlns:p14="http://schemas.microsoft.com/office/powerpoint/2010/main" val="2698056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7C66D-5E96-389E-8370-F414554F000E}"/>
              </a:ext>
            </a:extLst>
          </p:cNvPr>
          <p:cNvSpPr txBox="1">
            <a:spLocks/>
          </p:cNvSpPr>
          <p:nvPr/>
        </p:nvSpPr>
        <p:spPr>
          <a:xfrm>
            <a:off x="1072179" y="97743"/>
            <a:ext cx="9576679" cy="7143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Кредит с капитализацией процентов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E2724E-88CA-0CFE-B701-196DDA8ED1F8}"/>
              </a:ext>
            </a:extLst>
          </p:cNvPr>
          <p:cNvSpPr txBox="1"/>
          <p:nvPr/>
        </p:nvSpPr>
        <p:spPr>
          <a:xfrm>
            <a:off x="388190" y="986887"/>
            <a:ext cx="11708560" cy="923330"/>
          </a:xfrm>
          <a:prstGeom prst="rect">
            <a:avLst/>
          </a:prstGeom>
          <a:solidFill>
            <a:srgbClr val="F5F2F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Взяли кредит в банке на сумму 200 000 рублей под r% процентов годовых и выплатили за 2 года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платежами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130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000 рублей в первый год и 150 000 рублей — во второй. Найдите 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D7D7E47-F14E-9C4B-886D-73E642EB361D}"/>
                  </a:ext>
                </a:extLst>
              </p:cNvPr>
              <p:cNvSpPr/>
              <p:nvPr/>
            </p:nvSpPr>
            <p:spPr>
              <a:xfrm>
                <a:off x="819584" y="2438192"/>
                <a:ext cx="11277166" cy="3610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FF5B35"/>
                  </a:buClr>
                  <a:buFont typeface="+mj-lt"/>
                  <a:buAutoNum type="arabicPeriod"/>
                </a:pP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Каждый год долг увеличивается на </a:t>
                </a:r>
                <a:r>
                  <a:rPr lang="ru-RU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r%</a:t>
                </a: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или в </a:t>
                </a:r>
                <a14:m>
                  <m:oMath xmlns:m="http://schemas.openxmlformats.org/officeDocument/2006/math">
                    <m:r>
                      <a:rPr lang="ru-RU" sz="1600" b="0" i="1" dirty="0">
                        <a:latin typeface="Cambria Math" panose="02040503050406030204" pitchFamily="18" charset="0"/>
                      </a:rPr>
                      <m:t>(1 + </m:t>
                    </m:r>
                    <m:r>
                      <a:rPr lang="ru-RU" sz="1600" b="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ru-RU" sz="1600" b="0" i="1" dirty="0">
                        <a:latin typeface="Cambria Math" panose="02040503050406030204" pitchFamily="18" charset="0"/>
                      </a:rPr>
                      <m:t>/100 ) </m:t>
                    </m:r>
                  </m:oMath>
                </a14:m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раз и уменьшается на величину ежегодного платежа. </a:t>
                </a:r>
                <a:b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Обозначим  </a:t>
                </a:r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b="0" i="1" dirty="0">
                        <a:latin typeface="Cambria Math" panose="02040503050406030204" pitchFamily="18" charset="0"/>
                      </a:rPr>
                      <m:t> = (1 + </m:t>
                    </m:r>
                    <m:r>
                      <a:rPr lang="ru-RU" b="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ru-RU" b="0" i="1" dirty="0">
                        <a:latin typeface="Cambria Math" panose="02040503050406030204" pitchFamily="18" charset="0"/>
                      </a:rPr>
                      <m:t>/100 )</m:t>
                    </m:r>
                  </m:oMath>
                </a14:m>
                <a:r>
                  <a:rPr lang="ru-RU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73025">
                  <a:buClr>
                    <a:srgbClr val="FF5B35"/>
                  </a:buClr>
                </a:pP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Тогда</a:t>
                </a:r>
              </a:p>
              <a:p>
                <a:pPr marL="676275" indent="-276225">
                  <a:buClr>
                    <a:srgbClr val="FF5B35"/>
                  </a:buClr>
                  <a:buFont typeface="Arial" panose="020B0604020202020204" pitchFamily="34" charset="0"/>
                  <a:buChar char="•"/>
                </a:pP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в первый год долг составит: </a:t>
                </a:r>
                <a14:m>
                  <m:oMath xmlns:m="http://schemas.openxmlformats.org/officeDocument/2006/math">
                    <m:r>
                      <a:rPr lang="ru-RU" b="0" i="1" dirty="0">
                        <a:latin typeface="Cambria Math" panose="02040503050406030204" pitchFamily="18" charset="0"/>
                      </a:rPr>
                      <m:t>200 000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b="0" i="1" dirty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и остаток на конец года будет равен: </a:t>
                </a:r>
                <a14:m>
                  <m:oMath xmlns:m="http://schemas.openxmlformats.org/officeDocument/2006/math">
                    <m:r>
                      <a:rPr lang="ru-RU" b="0" i="1" dirty="0">
                        <a:latin typeface="Cambria Math" panose="02040503050406030204" pitchFamily="18" charset="0"/>
                      </a:rPr>
                      <m:t>200 000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b="0" i="1" dirty="0">
                        <a:latin typeface="Cambria Math" panose="02040503050406030204" pitchFamily="18" charset="0"/>
                      </a:rPr>
                      <m:t> – 130 000 </m:t>
                    </m:r>
                  </m:oMath>
                </a14:m>
                <a:endParaRPr lang="ru-RU" sz="1600" b="0" i="1" dirty="0">
                  <a:latin typeface="Arial" panose="020B0604020202020204" pitchFamily="34" charset="0"/>
                </a:endParaRPr>
              </a:p>
              <a:p>
                <a:pPr marL="676275" indent="-276225">
                  <a:buClr>
                    <a:srgbClr val="FF5B35"/>
                  </a:buClr>
                  <a:buFont typeface="Arial" panose="020B0604020202020204" pitchFamily="34" charset="0"/>
                  <a:buChar char="•"/>
                </a:pP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после второго года остаток по кредиту составит: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0" dirty="0">
                            <a:latin typeface="Cambria Math" panose="02040503050406030204" pitchFamily="18" charset="0"/>
                          </a:rPr>
                          <m:t>200 000</m:t>
                        </m:r>
                        <m:r>
                          <m:rPr>
                            <m:sty m:val="p"/>
                          </m:rPr>
                          <a:rPr lang="en-US" b="0" i="0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ru-RU" b="0" i="0" dirty="0">
                            <a:latin typeface="Cambria Math" panose="02040503050406030204" pitchFamily="18" charset="0"/>
                          </a:rPr>
                          <m:t> – 130 000</m:t>
                        </m:r>
                      </m:e>
                    </m:d>
                    <m:r>
                      <m:rPr>
                        <m:sty m:val="p"/>
                      </m:rPr>
                      <a:rPr lang="en-US" b="0" i="0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ru-RU" b="0" i="0" dirty="0">
                        <a:latin typeface="Cambria Math" panose="02040503050406030204" pitchFamily="18" charset="0"/>
                      </a:rPr>
                      <m:t> – 150 000</m:t>
                    </m:r>
                  </m:oMath>
                </a14:m>
                <a:endParaRPr lang="ru-RU" b="0" dirty="0">
                  <a:latin typeface="Arial" panose="020B0604020202020204" pitchFamily="34" charset="0"/>
                </a:endParaRPr>
              </a:p>
              <a:p>
                <a:pPr marL="285750" indent="-285750">
                  <a:buClr>
                    <a:srgbClr val="FF5B35"/>
                  </a:buClr>
                  <a:buFont typeface="Arial" panose="020B0604020202020204" pitchFamily="34" charset="0"/>
                  <a:buChar char="•"/>
                </a:pPr>
                <a:endParaRPr 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FF5B35"/>
                  </a:buClr>
                  <a:buFont typeface="+mj-lt"/>
                  <a:buAutoNum type="arabicPeriod" startAt="2"/>
                </a:pP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условию кредит был погашен за 2 года, т.е.:</a:t>
                </a:r>
              </a:p>
              <a:p>
                <a:pPr>
                  <a:buClr>
                    <a:srgbClr val="FF5B3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dirty="0">
                          <a:latin typeface="Cambria Math" panose="02040503050406030204" pitchFamily="18" charset="0"/>
                        </a:rPr>
                        <m:t>(200 000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b="0" i="1" dirty="0">
                          <a:latin typeface="Cambria Math" panose="02040503050406030204" pitchFamily="18" charset="0"/>
                        </a:rPr>
                        <m:t> – 130 000)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b="0" i="1" dirty="0">
                          <a:latin typeface="Cambria Math" panose="02040503050406030204" pitchFamily="18" charset="0"/>
                        </a:rPr>
                        <m:t> – 150 000  =  0</m:t>
                      </m:r>
                    </m:oMath>
                  </m:oMathPara>
                </a14:m>
                <a:endParaRPr lang="en-US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buClr>
                    <a:srgbClr val="FF5B35"/>
                  </a:buClr>
                </a:pP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или</a:t>
                </a:r>
              </a:p>
              <a:p>
                <a:pPr>
                  <a:buClr>
                    <a:srgbClr val="FF5B3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u="sng" dirty="0">
                          <a:latin typeface="Cambria Math" panose="02040503050406030204" pitchFamily="18" charset="0"/>
                        </a:rPr>
                        <m:t>200 000</m:t>
                      </m:r>
                      <m:r>
                        <a:rPr lang="en-US" b="0" i="1" u="sng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b="0" i="1" u="sng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b="0" i="1" u="sng" dirty="0">
                          <a:latin typeface="Cambria Math" panose="02040503050406030204" pitchFamily="18" charset="0"/>
                        </a:rPr>
                        <m:t>  – 130 000</m:t>
                      </m:r>
                      <m:r>
                        <a:rPr lang="en-US" b="0" i="1" u="sng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b="0" i="1" u="sng" dirty="0">
                          <a:latin typeface="Cambria Math" panose="02040503050406030204" pitchFamily="18" charset="0"/>
                        </a:rPr>
                        <m:t> – 150 000 = </m:t>
                      </m:r>
                      <m:r>
                        <a:rPr lang="ru-RU" b="1" i="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b="1" i="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ru-RU" b="1" i="0" u="sng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b="1" i="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– </m:t>
                      </m:r>
                      <m:r>
                        <a:rPr lang="ru-RU" b="1" i="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𝟏𝟑𝐱</m:t>
                      </m:r>
                      <m:r>
                        <a:rPr lang="ru-RU" b="1" i="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– </m:t>
                      </m:r>
                      <m:r>
                        <a:rPr lang="ru-RU" b="1" i="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b="1" i="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u="sng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u="sng" dirty="0"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ru-RU" i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spcBef>
                    <a:spcPts val="598"/>
                  </a:spcBef>
                  <a:buClr>
                    <a:srgbClr val="FF5B35"/>
                  </a:buClr>
                  <a:buFont typeface="+mj-lt"/>
                  <a:buAutoNum type="arabicPeriod" startAt="3"/>
                </a:pP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Решаем квадратное уравнение:					</a:t>
                </a:r>
                <a:r>
                  <a:rPr lang="ru-RU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b="0" i="1" dirty="0">
                        <a:latin typeface="Cambria Math" panose="02040503050406030204" pitchFamily="18" charset="0"/>
                      </a:rPr>
                      <m:t> = 1,25</m:t>
                    </m:r>
                    <m:r>
                      <a:rPr lang="ru-RU" b="0" i="1" dirty="0" smtClean="0">
                        <a:latin typeface="Cambria Math" panose="02040503050406030204" pitchFamily="18" charset="0"/>
                      </a:rPr>
                      <m:t>;     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b="0" i="1" dirty="0">
                        <a:latin typeface="Cambria Math" panose="02040503050406030204" pitchFamily="18" charset="0"/>
                      </a:rPr>
                      <m:t> = − 0,6</m:t>
                    </m:r>
                  </m:oMath>
                </a14:m>
                <a:endParaRPr lang="ru-RU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8775">
                  <a:buClr>
                    <a:srgbClr val="FF5B35"/>
                  </a:buClr>
                </a:pPr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не может быть отрицательным числом, иначе долг расти не будет, значит, </a:t>
                </a:r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b="0" i="1" dirty="0">
                        <a:latin typeface="Cambria Math" panose="02040503050406030204" pitchFamily="18" charset="0"/>
                      </a:rPr>
                      <m:t> = 1,25</m:t>
                    </m:r>
                    <m:r>
                      <a:rPr lang="ru-RU" b="0" i="0" dirty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откуда следует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b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что  </a:t>
                </a:r>
                <a14:m>
                  <m:oMath xmlns:m="http://schemas.openxmlformats.org/officeDocument/2006/math">
                    <m:r>
                      <a:rPr lang="ru-RU" b="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ru-RU" b="0" i="1" dirty="0">
                        <a:latin typeface="Cambria Math" panose="02040503050406030204" pitchFamily="18" charset="0"/>
                      </a:rPr>
                      <m:t> = 0,25 </m:t>
                    </m:r>
                    <m:r>
                      <a:rPr lang="ru-RU" b="0" i="0" dirty="0">
                        <a:latin typeface="Cambria Math" panose="02040503050406030204" pitchFamily="18" charset="0"/>
                      </a:rPr>
                      <m:t>или 25%</m:t>
                    </m:r>
                  </m:oMath>
                </a14:m>
                <a:endParaRPr 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D7D7E47-F14E-9C4B-886D-73E642EB36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84" y="2438192"/>
                <a:ext cx="11277166" cy="3610027"/>
              </a:xfrm>
              <a:prstGeom prst="rect">
                <a:avLst/>
              </a:prstGeom>
              <a:blipFill>
                <a:blip r:embed="rId2"/>
                <a:stretch>
                  <a:fillRect l="-216" t="-507" b="-1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1A2901B-775E-133B-FFA8-15715E1568F6}"/>
              </a:ext>
            </a:extLst>
          </p:cNvPr>
          <p:cNvSpPr/>
          <p:nvPr/>
        </p:nvSpPr>
        <p:spPr>
          <a:xfrm>
            <a:off x="816983" y="2092320"/>
            <a:ext cx="3715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5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3974F1F0-105D-14D7-DF90-04FC72FB0930}"/>
                  </a:ext>
                </a:extLst>
              </p:cNvPr>
              <p:cNvSpPr/>
              <p:nvPr/>
            </p:nvSpPr>
            <p:spPr>
              <a:xfrm>
                <a:off x="816983" y="6066268"/>
                <a:ext cx="14344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b="1" dirty="0">
                    <a:solidFill>
                      <a:srgbClr val="FF5B3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</a:t>
                </a:r>
                <a:r>
                  <a:rPr lang="en-US" sz="1600" b="1" dirty="0">
                    <a:solidFill>
                      <a:srgbClr val="FF5B3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0" dirty="0">
                        <a:latin typeface="Cambria Math" panose="02040503050406030204" pitchFamily="18" charset="0"/>
                      </a:rPr>
                      <m:t>25%</m:t>
                    </m:r>
                  </m:oMath>
                </a14:m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3974F1F0-105D-14D7-DF90-04FC72FB09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83" y="6066268"/>
                <a:ext cx="1434432" cy="338554"/>
              </a:xfrm>
              <a:prstGeom prst="rect">
                <a:avLst/>
              </a:prstGeom>
              <a:blipFill>
                <a:blip r:embed="rId3"/>
                <a:stretch>
                  <a:fillRect l="-2128" t="-5357" r="-1702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51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6800139-E588-8FC7-340C-D56135FD5613}"/>
              </a:ext>
            </a:extLst>
          </p:cNvPr>
          <p:cNvSpPr txBox="1">
            <a:spLocks/>
          </p:cNvSpPr>
          <p:nvPr/>
        </p:nvSpPr>
        <p:spPr>
          <a:xfrm>
            <a:off x="674299" y="1431985"/>
            <a:ext cx="10515600" cy="26828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4000" b="1" dirty="0" smtClean="0"/>
              <a:t>ВЕРОЯТНОСТЬ И СТАТИСТИКА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/>
              <a:t> </a:t>
            </a:r>
            <a:r>
              <a:rPr lang="ru-RU" sz="4000" b="1" dirty="0" smtClean="0"/>
              <a:t>(8 </a:t>
            </a:r>
            <a:r>
              <a:rPr lang="ru-RU" sz="4000" b="1" dirty="0"/>
              <a:t>КЛАСС</a:t>
            </a:r>
            <a:r>
              <a:rPr lang="ru-RU" sz="4000" b="1" dirty="0" smtClean="0"/>
              <a:t>)</a:t>
            </a:r>
            <a:endParaRPr lang="ru-RU" sz="4000" dirty="0"/>
          </a:p>
          <a:p>
            <a:pPr algn="r"/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23980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B6B99-6266-CA4D-8267-27D522AE3C53}"/>
              </a:ext>
            </a:extLst>
          </p:cNvPr>
          <p:cNvSpPr txBox="1">
            <a:spLocks/>
          </p:cNvSpPr>
          <p:nvPr/>
        </p:nvSpPr>
        <p:spPr>
          <a:xfrm>
            <a:off x="129721" y="176221"/>
            <a:ext cx="5063381" cy="7587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5400" dirty="0" smtClean="0">
                <a:ea typeface="Tahoma" pitchFamily="34" charset="0"/>
                <a:cs typeface="Tahoma" pitchFamily="34" charset="0"/>
              </a:rPr>
              <a:t>Платочек</a:t>
            </a:r>
            <a:endParaRPr lang="ru-RU" altLang="ru-RU" sz="54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6A3982A-B10E-E14A-912A-28D53EB7D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3682" y="3075552"/>
            <a:ext cx="738132" cy="364195"/>
          </a:xfrm>
        </p:spPr>
        <p:txBody>
          <a:bodyPr/>
          <a:lstStyle/>
          <a:p>
            <a:fld id="{73D4391C-B8C0-B24A-A837-316267417444}" type="slidenum">
              <a:rPr lang="ru-RU" smtClean="0"/>
              <a:t>3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97B91-E633-5E0F-4A43-80A3BA9C065C}"/>
              </a:ext>
            </a:extLst>
          </p:cNvPr>
          <p:cNvSpPr txBox="1"/>
          <p:nvPr/>
        </p:nvSpPr>
        <p:spPr>
          <a:xfrm>
            <a:off x="5757324" y="802257"/>
            <a:ext cx="5795962" cy="5374256"/>
          </a:xfrm>
          <a:prstGeom prst="rect">
            <a:avLst/>
          </a:prstGeom>
          <a:solidFill>
            <a:srgbClr val="F5F2F2"/>
          </a:solidFill>
        </p:spPr>
        <p:txBody>
          <a:bodyPr wrap="square" anchor="ctr">
            <a:noAutofit/>
          </a:bodyPr>
          <a:lstStyle>
            <a:defPPr>
              <a:defRPr lang="ru-RU"/>
            </a:defPPr>
            <a:lvl1pPr>
              <a:lnSpc>
                <a:spcPct val="107000"/>
              </a:lnSpc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вокзале предлагают сыграть в такую игру: ведущий зажимает в руке носовой платок, так,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игроку видны четыре уголка платка. Игрок дает ведущему 10 рублей и может вытянуть 2 любых уголка носового платка. Если вытянутые уголки образуют диагональ, то игрок получает от ведущего 20 рублей (свою ставку плюс 10 рублей), а если уголки расположены на одной стороне платка,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 игрок проиграл: ведущий забирает 10 рублей игрока.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846DD9-5CB0-2818-CB4F-AC5ADD0405EC}"/>
              </a:ext>
            </a:extLst>
          </p:cNvPr>
          <p:cNvSpPr txBox="1"/>
          <p:nvPr/>
        </p:nvSpPr>
        <p:spPr>
          <a:xfrm>
            <a:off x="644856" y="5807181"/>
            <a:ext cx="4565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ru-RU" b="1" dirty="0" smtClean="0">
                <a:solidFill>
                  <a:srgbClr val="FF5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ЧЕМ ПОДВОХ?</a:t>
            </a:r>
            <a:endParaRPr lang="ru-RU" b="1" dirty="0">
              <a:solidFill>
                <a:srgbClr val="FF5B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4FAC33-E151-396E-3680-EBE4BACA7D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5" t="32139" r="29326" b="12177"/>
          <a:stretch/>
        </p:blipFill>
        <p:spPr>
          <a:xfrm>
            <a:off x="347560" y="1255466"/>
            <a:ext cx="5159646" cy="385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B6B99-6266-CA4D-8267-27D522AE3C53}"/>
              </a:ext>
            </a:extLst>
          </p:cNvPr>
          <p:cNvSpPr txBox="1">
            <a:spLocks/>
          </p:cNvSpPr>
          <p:nvPr/>
        </p:nvSpPr>
        <p:spPr>
          <a:xfrm>
            <a:off x="597726" y="468680"/>
            <a:ext cx="9227337" cy="4755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 smtClean="0">
                <a:ea typeface="Tahoma" pitchFamily="34" charset="0"/>
                <a:cs typeface="Tahoma" pitchFamily="34" charset="0"/>
              </a:rPr>
              <a:t>Платочек. Вывод</a:t>
            </a:r>
            <a:endParaRPr lang="ru-RU" altLang="ru-RU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9AF493-7D77-2530-B6EC-D71E72C74C47}"/>
              </a:ext>
            </a:extLst>
          </p:cNvPr>
          <p:cNvSpPr txBox="1"/>
          <p:nvPr/>
        </p:nvSpPr>
        <p:spPr>
          <a:xfrm>
            <a:off x="597726" y="821070"/>
            <a:ext cx="11193155" cy="533703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50000"/>
              </a:lnSpc>
              <a:spcAft>
                <a:spcPts val="598"/>
              </a:spcAft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 первый взгляд, кажется, что исходы «вытянуть два смежных угла» и «вытянуть диагональ» равновероятны. </a:t>
            </a:r>
          </a:p>
          <a:p>
            <a:pPr>
              <a:lnSpc>
                <a:spcPct val="150000"/>
              </a:lnSpc>
              <a:spcAft>
                <a:spcPts val="598"/>
              </a:spcAft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Всего есть шесть событий (вариантов) «выбрать два угла платка»: 4 события «выбрать смежные углы» и 2 события выбрать «диагональ». </a:t>
            </a:r>
          </a:p>
          <a:p>
            <a:pPr>
              <a:lnSpc>
                <a:spcPct val="150000"/>
              </a:lnSpc>
              <a:spcAft>
                <a:spcPts val="598"/>
              </a:spcAft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Таким образом, вероятность выиграть у игрока в 2 раза меньше, чем  проиграть. Отсюда вывод: при долгой игре ведущий выигрывает денег значительно больше, чем игрок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095473-FEB1-34CB-35BD-2123B73FC8BA}"/>
              </a:ext>
            </a:extLst>
          </p:cNvPr>
          <p:cNvSpPr txBox="1"/>
          <p:nvPr/>
        </p:nvSpPr>
        <p:spPr>
          <a:xfrm>
            <a:off x="3571337" y="349938"/>
            <a:ext cx="8427965" cy="5909310"/>
          </a:xfrm>
          <a:prstGeom prst="rect">
            <a:avLst/>
          </a:prstGeom>
          <a:solidFill>
            <a:srgbClr val="F5F2F2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07000"/>
              </a:lnSpc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Покупая подешевевший творог, Мария Ивановна узнала, что за 5 дней до окончания срока годности магазин уценивает непроданный творог на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 еще через три дня еще раз проводит уценку на 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%.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результате цена творога снижается со 120 рублей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86 рублей 40 копеек за пачку. На сколько процентов творог уценивают первый раз? Ответ дайте в процентах с округлением до целых значений.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0DE262-7A9A-C004-0A2F-8C3579BA7F89}"/>
              </a:ext>
            </a:extLst>
          </p:cNvPr>
          <p:cNvSpPr txBox="1">
            <a:spLocks/>
          </p:cNvSpPr>
          <p:nvPr/>
        </p:nvSpPr>
        <p:spPr>
          <a:xfrm>
            <a:off x="165341" y="1360068"/>
            <a:ext cx="3259346" cy="4473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3600" b="1" dirty="0" smtClean="0">
                <a:ea typeface="Tahoma" pitchFamily="34" charset="0"/>
                <a:cs typeface="Tahoma" pitchFamily="34" charset="0"/>
              </a:rPr>
              <a:t>Уценка творога </a:t>
            </a:r>
            <a:endParaRPr lang="ru-RU" altLang="ru-RU" sz="3600" b="1" dirty="0">
              <a:solidFill>
                <a:schemeClr val="bg2">
                  <a:lumMod val="9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8C5D568-CC27-6A74-72B2-A9252FFE3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74" y="2655309"/>
            <a:ext cx="2335031" cy="190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71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72B6B99-6266-CA4D-8267-27D522AE3C53}"/>
              </a:ext>
            </a:extLst>
          </p:cNvPr>
          <p:cNvSpPr txBox="1">
            <a:spLocks/>
          </p:cNvSpPr>
          <p:nvPr/>
        </p:nvSpPr>
        <p:spPr>
          <a:xfrm>
            <a:off x="891024" y="224287"/>
            <a:ext cx="9227337" cy="7889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400" b="1" u="sng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Изменение  показателей в процентах</a:t>
            </a:r>
            <a:endParaRPr lang="ru-RU" altLang="ru-RU" sz="4400" b="1" u="sng" dirty="0">
              <a:solidFill>
                <a:srgbClr val="0070C0"/>
              </a:solidFill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D310A1-803B-EF1B-BA16-B769AD99AF81}"/>
                  </a:ext>
                </a:extLst>
              </p:cNvPr>
              <p:cNvSpPr txBox="1"/>
              <p:nvPr/>
            </p:nvSpPr>
            <p:spPr>
              <a:xfrm>
                <a:off x="480422" y="1013244"/>
                <a:ext cx="11205726" cy="47107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598"/>
                  </a:spcAft>
                </a:pPr>
                <a:r>
                  <a:rPr lang="ru-RU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Увеличение показателя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2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 </a:t>
                </a:r>
                <a:r>
                  <a:rPr lang="ru-RU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3200" b="0" i="0" dirty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ru-RU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∙(1+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32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32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598"/>
                  </a:spcAft>
                </a:pP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Уменьшение </a:t>
                </a:r>
                <a:r>
                  <a:rPr lang="ru-RU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показателя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3200" b="0" i="0" dirty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ru-RU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ru-RU" sz="32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32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d>
                  </m:oMath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598"/>
                  </a:spcAft>
                </a:pPr>
                <a:r>
                  <a:rPr lang="ru-RU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Если </a:t>
                </a: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показатель </a:t>
                </a:r>
                <a:endParaRPr lang="en-US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598"/>
                  </a:spcAft>
                </a:pPr>
                <a:r>
                  <a:rPr lang="ru-RU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увеличивается </a:t>
                </a: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0" dirty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endParaRPr lang="en-US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598"/>
                  </a:spcAft>
                </a:pPr>
                <a:r>
                  <a:rPr lang="ru-RU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а </a:t>
                </a: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уменьшается 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200" b="0" i="0" dirty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D310A1-803B-EF1B-BA16-B769AD99A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22" y="1013244"/>
                <a:ext cx="11205726" cy="4710713"/>
              </a:xfrm>
              <a:prstGeom prst="rect">
                <a:avLst/>
              </a:prstGeom>
              <a:blipFill>
                <a:blip r:embed="rId2"/>
                <a:stretch>
                  <a:fillRect l="-2231" b="-1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860215" y="3429689"/>
                <a:ext cx="4764189" cy="1829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598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</m:num>
                            <m:den>
                              <m:r>
                                <a:rPr lang="en-US" sz="3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d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</m:num>
                            <m:den>
                              <m:r>
                                <a:rPr lang="en-US" sz="3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215" y="3429689"/>
                <a:ext cx="4764189" cy="18290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03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84" y="2344724"/>
            <a:ext cx="11541187" cy="4401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6640" y="148609"/>
            <a:ext cx="10731449" cy="207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ЦЕНКА ТВОРОГА</a:t>
            </a: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Покупая подешевевший творог, Мария Ивановна узнала, что за 5 дней до окончания срока годности магазин уценивает непроданный творог на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 еще через три дня еще раз проводит уценку на 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%.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цена творога снижается со 120 рублей до 86 рублей 40 копеек за пачку. На сколько процентов творог уценивают первый раз? Ответ дайте в процентах с округлением до целых значений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Составим таблицу по условию задачи.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365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" y="-20876"/>
            <a:ext cx="12168870" cy="666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26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80DE262-7A9A-C004-0A2F-8C3579BA7F89}"/>
              </a:ext>
            </a:extLst>
          </p:cNvPr>
          <p:cNvSpPr txBox="1">
            <a:spLocks/>
          </p:cNvSpPr>
          <p:nvPr/>
        </p:nvSpPr>
        <p:spPr>
          <a:xfrm>
            <a:off x="387283" y="1937117"/>
            <a:ext cx="3259346" cy="4473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3600" b="1" dirty="0" smtClean="0">
                <a:ea typeface="Tahoma" pitchFamily="34" charset="0"/>
                <a:cs typeface="Tahoma" pitchFamily="34" charset="0"/>
              </a:rPr>
              <a:t>Уценка творога </a:t>
            </a:r>
            <a:endParaRPr lang="ru-RU" altLang="ru-RU" sz="3600" b="1" dirty="0">
              <a:solidFill>
                <a:schemeClr val="bg2">
                  <a:lumMod val="9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8C5D568-CC27-6A74-72B2-A9252FFE3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74" y="2655309"/>
            <a:ext cx="2335031" cy="190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41749" y="466067"/>
            <a:ext cx="7212286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Зная, что в результате уценки творог стоит 86 р.40 коп., составим уравнение: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233707" y="2756063"/>
                <a:ext cx="7520328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altLang="ru-RU" sz="4000" dirty="0" smtClean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120</m:t>
                      </m:r>
                      <m:r>
                        <a:rPr lang="ru-RU" altLang="ru-RU" sz="40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altLang="ru-RU" sz="4000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altLang="ru-RU" sz="4000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 –</m:t>
                          </m:r>
                          <m:r>
                            <a:rPr lang="en-US" altLang="ru-RU" sz="4000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altLang="ru-RU" sz="40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altLang="ru-RU" sz="4000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altLang="ru-RU" sz="4000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 – 2</m:t>
                          </m:r>
                          <m:r>
                            <a:rPr lang="en-US" altLang="ru-RU" sz="4000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altLang="ru-RU" sz="4000" dirty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 86,4</m:t>
                      </m:r>
                    </m:oMath>
                  </m:oMathPara>
                </a14:m>
                <a:endParaRPr lang="ru-RU" altLang="ru-RU" sz="4000" dirty="0" smtClean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ru-RU" altLang="ru-RU" sz="4000" dirty="0" smtClean="0"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707" y="2756063"/>
                <a:ext cx="7520328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541749" y="4079502"/>
                <a:ext cx="6934564" cy="1478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857768">
                  <a:lnSpc>
                    <a:spcPct val="150000"/>
                  </a:lnSpc>
                </a:pPr>
                <a:r>
                  <a:rPr lang="ru-RU" altLang="ru-RU" sz="3200" dirty="0"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altLang="ru-RU" sz="3200" i="1" dirty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altLang="ru-RU" sz="3200" dirty="0"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– размер уценки в виде десятичной дроби.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749" y="4079502"/>
                <a:ext cx="6934564" cy="1478418"/>
              </a:xfrm>
              <a:prstGeom prst="rect">
                <a:avLst/>
              </a:prstGeom>
              <a:blipFill>
                <a:blip r:embed="rId4"/>
                <a:stretch>
                  <a:fillRect l="-2197" b="-123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8518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ECCDFBA8-B3B9-DF64-313D-4ED6491AA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762" y="2396974"/>
                <a:ext cx="7163459" cy="25488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42890" rIns="85780" bIns="4289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857768"/>
                <a:endParaRPr lang="ru-RU" alt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857768"/>
                <a:r>
                  <a:rPr lang="ru-RU" altLang="ru-RU" sz="3200" dirty="0"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Очевидно, что скидка не может быть больше 100%, поэтому корень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3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altLang="ru-RU" sz="3200" dirty="0"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не подходит. Единственный корень, меньший единицы, это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3200">
                        <a:latin typeface="Cambria Math" panose="02040503050406030204" pitchFamily="18" charset="0"/>
                      </a:rPr>
                      <m:t>=10%</m:t>
                    </m:r>
                  </m:oMath>
                </a14:m>
                <a:r>
                  <a:rPr lang="ru-RU" altLang="ru-RU" sz="3200" dirty="0"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ECCDFBA8-B3B9-DF64-313D-4ED6491AA9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0762" y="2396974"/>
                <a:ext cx="7163459" cy="2548830"/>
              </a:xfrm>
              <a:prstGeom prst="rect">
                <a:avLst/>
              </a:prstGeom>
              <a:blipFill>
                <a:blip r:embed="rId2"/>
                <a:stretch>
                  <a:fillRect l="-3404" r="-2383" b="-76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3BD7D3-BA6D-0DFD-4517-BD3B9EF0A808}"/>
                  </a:ext>
                </a:extLst>
              </p:cNvPr>
              <p:cNvSpPr txBox="1"/>
              <p:nvPr/>
            </p:nvSpPr>
            <p:spPr>
              <a:xfrm>
                <a:off x="4414280" y="1677540"/>
                <a:ext cx="5077222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=0,1</m:t>
                    </m:r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или 10%</a:t>
                </a:r>
                <a:endParaRPr lang="ru-RU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3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2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320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или 140%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3BD7D3-BA6D-0DFD-4517-BD3B9EF0A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280" y="1677540"/>
                <a:ext cx="5077222" cy="984885"/>
              </a:xfrm>
              <a:prstGeom prst="rect">
                <a:avLst/>
              </a:prstGeom>
              <a:blipFill>
                <a:blip r:embed="rId3"/>
                <a:stretch>
                  <a:fillRect t="-12346" b="-240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DFBEDD4-E81A-066E-4C84-10465D554332}"/>
              </a:ext>
            </a:extLst>
          </p:cNvPr>
          <p:cNvSpPr txBox="1"/>
          <p:nvPr/>
        </p:nvSpPr>
        <p:spPr>
          <a:xfrm>
            <a:off x="4310762" y="685203"/>
            <a:ext cx="2994346" cy="58477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Находим корни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9F39D29-1958-7EFD-ACE7-F1994A12D7FA}"/>
              </a:ext>
            </a:extLst>
          </p:cNvPr>
          <p:cNvSpPr/>
          <p:nvPr/>
        </p:nvSpPr>
        <p:spPr>
          <a:xfrm>
            <a:off x="6297283" y="5597897"/>
            <a:ext cx="3203313" cy="769441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defTabSz="857768"/>
            <a:r>
              <a:rPr lang="ru-RU" altLang="ru-RU" sz="4400" b="1" dirty="0">
                <a:solidFill>
                  <a:srgbClr val="FF5B35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Ответ: </a:t>
            </a:r>
            <a:r>
              <a:rPr lang="ru-RU" altLang="ru-RU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10%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6A057AD-500B-72A7-EE65-D5E6CD946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09" y="2188576"/>
            <a:ext cx="2913296" cy="21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80DE262-7A9A-C004-0A2F-8C3579BA7F89}"/>
              </a:ext>
            </a:extLst>
          </p:cNvPr>
          <p:cNvSpPr txBox="1">
            <a:spLocks/>
          </p:cNvSpPr>
          <p:nvPr/>
        </p:nvSpPr>
        <p:spPr>
          <a:xfrm>
            <a:off x="614909" y="1515343"/>
            <a:ext cx="3259346" cy="4473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3600" b="1" dirty="0" smtClean="0">
                <a:ea typeface="Tahoma" pitchFamily="34" charset="0"/>
                <a:cs typeface="Tahoma" pitchFamily="34" charset="0"/>
              </a:rPr>
              <a:t>Уценка творога </a:t>
            </a:r>
            <a:endParaRPr lang="ru-RU" altLang="ru-RU" sz="3600" b="1" dirty="0">
              <a:solidFill>
                <a:schemeClr val="bg2">
                  <a:lumMod val="9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7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6A5D3-2F90-EC47-BC4C-21ACE5F99350}"/>
              </a:ext>
            </a:extLst>
          </p:cNvPr>
          <p:cNvSpPr txBox="1">
            <a:spLocks/>
          </p:cNvSpPr>
          <p:nvPr/>
        </p:nvSpPr>
        <p:spPr>
          <a:xfrm>
            <a:off x="727645" y="91987"/>
            <a:ext cx="9056925" cy="9233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Два таксиста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095473-FEB1-34CB-35BD-2123B73FC8BA}"/>
              </a:ext>
            </a:extLst>
          </p:cNvPr>
          <p:cNvSpPr txBox="1"/>
          <p:nvPr/>
        </p:nvSpPr>
        <p:spPr>
          <a:xfrm>
            <a:off x="2782452" y="1078988"/>
            <a:ext cx="9070242" cy="2492348"/>
          </a:xfrm>
          <a:prstGeom prst="rect">
            <a:avLst/>
          </a:prstGeom>
          <a:solidFill>
            <a:srgbClr val="F5F2F2"/>
          </a:solidFill>
        </p:spPr>
        <p:txBody>
          <a:bodyPr wrap="square" anchor="ctr">
            <a:noAutofit/>
          </a:bodyPr>
          <a:lstStyle>
            <a:defPPr>
              <a:defRPr lang="ru-RU"/>
            </a:defPPr>
            <a:lvl1pPr>
              <a:lnSpc>
                <a:spcPct val="107000"/>
              </a:lnSpc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городе Н водители Ларионов и </a:t>
            </a:r>
            <a:r>
              <a:rPr lang="ru-RU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Кутько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арендуют такси у автопарка и возят пассажиров </a:t>
            </a:r>
            <a:r>
              <a:rPr lang="ru-RU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маршруту «город – аэропорт» туда и обратно. Расходы на поездку в одну сторону (стоимость бензина) составляют 60 рублей. Кроме того, водители платят автопарку арендную плату – 1 000 рублей за рабочую смену (независимо от количества поездок). Экспериментально установлено, что спрос на поездки линейно зависит от цены. В таблице приведены два значения этой зависимости (см. таблицу).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887B3C2-E5DA-CE32-517A-C55CCB006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240702"/>
              </p:ext>
            </p:extLst>
          </p:nvPr>
        </p:nvGraphicFramePr>
        <p:xfrm>
          <a:off x="727645" y="3796581"/>
          <a:ext cx="10907779" cy="172502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497689">
                  <a:extLst>
                    <a:ext uri="{9D8B030D-6E8A-4147-A177-3AD203B41FA5}">
                      <a16:colId xmlns:a16="http://schemas.microsoft.com/office/drawing/2014/main" val="26476144"/>
                    </a:ext>
                  </a:extLst>
                </a:gridCol>
                <a:gridCol w="7410090">
                  <a:extLst>
                    <a:ext uri="{9D8B030D-6E8A-4147-A177-3AD203B41FA5}">
                      <a16:colId xmlns:a16="http://schemas.microsoft.com/office/drawing/2014/main" val="435578404"/>
                    </a:ext>
                  </a:extLst>
                </a:gridCol>
              </a:tblGrid>
              <a:tr h="299506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ysClr val="windowText" lastClr="000000"/>
                          </a:solidFill>
                        </a:rPr>
                        <a:t>Цена поездки (руб.)</a:t>
                      </a:r>
                      <a:endParaRPr lang="ru-RU" sz="2800" b="0" i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0" marR="85780" marT="42890" marB="42890" anchor="ctr">
                    <a:lnL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ysClr val="windowText" lastClr="000000"/>
                          </a:solidFill>
                        </a:rPr>
                        <a:t>Количество</a:t>
                      </a:r>
                      <a:r>
                        <a:rPr lang="ru-RU" sz="2800" b="0" baseline="0" dirty="0">
                          <a:solidFill>
                            <a:sysClr val="windowText" lastClr="000000"/>
                          </a:solidFill>
                        </a:rPr>
                        <a:t> поездок за смену (в одну сторону)</a:t>
                      </a:r>
                      <a:endParaRPr lang="ru-RU" sz="2800" b="0" i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0" marR="85780" marT="42890" marB="42890" anchor="ctr">
                    <a:lnL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156205"/>
                  </a:ext>
                </a:extLst>
              </a:tr>
              <a:tr h="315164"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/>
                        <a:t>230</a:t>
                      </a:r>
                      <a:endParaRPr lang="ru-RU" sz="3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0" marR="85780" marT="42890" marB="42890" anchor="ctr">
                    <a:lnL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/>
                        <a:t>16</a:t>
                      </a:r>
                      <a:endParaRPr lang="ru-RU" sz="3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0" marR="85780" marT="42890" marB="42890" anchor="ctr">
                    <a:lnL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175003"/>
                  </a:ext>
                </a:extLst>
              </a:tr>
              <a:tr h="639065"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/>
                        <a:t>830</a:t>
                      </a:r>
                      <a:endParaRPr lang="ru-RU" sz="3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0" marR="85780" marT="42890" marB="42890" anchor="ctr">
                    <a:lnL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/>
                        <a:t>4</a:t>
                      </a:r>
                      <a:endParaRPr lang="ru-RU" sz="3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0" marR="85780" marT="42890" marB="42890" anchor="ctr">
                    <a:lnL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35894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AD30118-DCDF-5ECF-BDA8-5B03D2B1B1FF}"/>
              </a:ext>
            </a:extLst>
          </p:cNvPr>
          <p:cNvSpPr txBox="1"/>
          <p:nvPr/>
        </p:nvSpPr>
        <p:spPr>
          <a:xfrm>
            <a:off x="727645" y="5574331"/>
            <a:ext cx="10529572" cy="1111141"/>
          </a:xfrm>
          <a:prstGeom prst="rect">
            <a:avLst/>
          </a:prstGeom>
          <a:solidFill>
            <a:srgbClr val="F5F2F2"/>
          </a:solidFill>
        </p:spPr>
        <p:txBody>
          <a:bodyPr wrap="square" anchor="ctr">
            <a:noAutofit/>
          </a:bodyPr>
          <a:lstStyle>
            <a:defPPr>
              <a:defRPr lang="ru-RU"/>
            </a:defPPr>
            <a:lvl1pPr>
              <a:lnSpc>
                <a:spcPct val="107000"/>
              </a:lnSpc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1pPr>
          </a:lstStyle>
          <a:p>
            <a:pPr>
              <a:spcAft>
                <a:spcPts val="563"/>
              </a:spcAft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Какую цену поездки следует установить водителям, чтобы заработок был максимальным (с учётом оплаты бензина и арендной платы)? Каким при этом будет среднее количество поездок за смену? Водители всегда начинают и заканчивают смену в городе.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71CC26-9A5D-7CBA-1738-9CEBC5E49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46" y="1015318"/>
            <a:ext cx="2449362" cy="243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91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81" y="733049"/>
            <a:ext cx="11917438" cy="539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415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599</Words>
  <Application>Microsoft Office PowerPoint</Application>
  <PresentationFormat>Широкоэкранный</PresentationFormat>
  <Paragraphs>67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SimSun</vt:lpstr>
      <vt:lpstr>Arial</vt:lpstr>
      <vt:lpstr>Calibri</vt:lpstr>
      <vt:lpstr>Calibri Light</vt:lpstr>
      <vt:lpstr>Cambria Math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Family</dc:creator>
  <cp:lastModifiedBy>Family</cp:lastModifiedBy>
  <cp:revision>30</cp:revision>
  <dcterms:created xsi:type="dcterms:W3CDTF">2024-01-18T17:05:10Z</dcterms:created>
  <dcterms:modified xsi:type="dcterms:W3CDTF">2024-02-09T15:44:44Z</dcterms:modified>
</cp:coreProperties>
</file>