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88" r:id="rId11"/>
    <p:sldId id="266" r:id="rId12"/>
    <p:sldId id="267" r:id="rId13"/>
    <p:sldId id="268" r:id="rId14"/>
    <p:sldId id="269" r:id="rId15"/>
    <p:sldId id="270" r:id="rId16"/>
    <p:sldId id="289" r:id="rId17"/>
    <p:sldId id="271" r:id="rId18"/>
    <p:sldId id="272" r:id="rId19"/>
    <p:sldId id="290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0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3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33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21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22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21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15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26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1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9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FC952-5061-4EDD-BC75-A5433D5DDD0D}" type="datetimeFigureOut">
              <a:rPr lang="ru-RU" smtClean="0"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1ADC7-6D0D-45F1-B630-D48B25D077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9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7042" y="1208435"/>
            <a:ext cx="860916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latin typeface="+mj-lt"/>
              </a:rPr>
              <a:t>ЭКОНОМИЧЕСКИЕ ЗАДАЧИ </a:t>
            </a: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latin typeface="+mj-lt"/>
              </a:rPr>
              <a:t>НА </a:t>
            </a:r>
            <a:r>
              <a:rPr lang="ru-RU" sz="3600" b="1" dirty="0">
                <a:latin typeface="+mj-lt"/>
              </a:rPr>
              <a:t>УРОКАХ МАТЕМАТИКИ </a:t>
            </a:r>
            <a:endParaRPr lang="ru-RU" sz="3600" b="1" dirty="0" smtClean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ru-RU" sz="3600" b="1" dirty="0" smtClean="0">
                <a:latin typeface="+mj-lt"/>
              </a:rPr>
              <a:t>(10-11 </a:t>
            </a:r>
            <a:r>
              <a:rPr lang="ru-RU" sz="3600" b="1" dirty="0">
                <a:latin typeface="+mj-lt"/>
              </a:rPr>
              <a:t>КЛАСС)</a:t>
            </a:r>
            <a:endParaRPr lang="ru-RU" sz="3600" dirty="0">
              <a:latin typeface="+mj-lt"/>
            </a:endParaRPr>
          </a:p>
          <a:p>
            <a:pPr algn="r"/>
            <a:endParaRPr lang="ru-RU" sz="2400" b="1" dirty="0"/>
          </a:p>
          <a:p>
            <a:pPr algn="r"/>
            <a:r>
              <a:rPr lang="ru-RU" sz="2400" b="1" dirty="0">
                <a:latin typeface="+mj-lt"/>
              </a:rPr>
              <a:t>Шаповалова Мария Николаевна,</a:t>
            </a:r>
          </a:p>
          <a:p>
            <a:pPr algn="r"/>
            <a:r>
              <a:rPr lang="ru-RU" sz="2400" b="1" dirty="0">
                <a:latin typeface="+mj-lt"/>
              </a:rPr>
              <a:t> учитель математики</a:t>
            </a:r>
            <a:endParaRPr lang="ru-RU" sz="2400" dirty="0">
              <a:latin typeface="+mj-lt"/>
            </a:endParaRPr>
          </a:p>
          <a:p>
            <a:pPr algn="r"/>
            <a:r>
              <a:rPr lang="ru-RU" sz="2400" b="1" dirty="0">
                <a:latin typeface="+mj-lt"/>
              </a:rPr>
              <a:t>МАОУ РКГ</a:t>
            </a:r>
            <a:r>
              <a:rPr lang="en-US" sz="2400" b="1" dirty="0">
                <a:latin typeface="+mj-lt"/>
              </a:rPr>
              <a:t> №2 </a:t>
            </a:r>
            <a:r>
              <a:rPr lang="ru-RU" sz="2400" b="1" dirty="0">
                <a:latin typeface="+mj-lt"/>
              </a:rPr>
              <a:t>г</a:t>
            </a:r>
            <a:r>
              <a:rPr lang="en-US" sz="2400" b="1" dirty="0">
                <a:latin typeface="+mj-lt"/>
              </a:rPr>
              <a:t>. </a:t>
            </a:r>
            <a:r>
              <a:rPr lang="ru-RU" sz="2400" b="1" dirty="0">
                <a:latin typeface="+mj-lt"/>
              </a:rPr>
              <a:t>Томска </a:t>
            </a:r>
          </a:p>
        </p:txBody>
      </p:sp>
    </p:spTree>
    <p:extLst>
      <p:ext uri="{BB962C8B-B14F-4D97-AF65-F5344CB8AC3E}">
        <p14:creationId xmlns:p14="http://schemas.microsoft.com/office/powerpoint/2010/main" val="1710058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324533-F5BD-D6A7-4720-80270C0F033D}"/>
              </a:ext>
            </a:extLst>
          </p:cNvPr>
          <p:cNvSpPr txBox="1"/>
          <p:nvPr/>
        </p:nvSpPr>
        <p:spPr>
          <a:xfrm>
            <a:off x="931653" y="285890"/>
            <a:ext cx="10679502" cy="3056286"/>
          </a:xfrm>
          <a:prstGeom prst="rect">
            <a:avLst/>
          </a:prstGeom>
          <a:solidFill>
            <a:srgbClr val="F5F2F2"/>
          </a:solidFill>
        </p:spPr>
        <p:txBody>
          <a:bodyPr wrap="square" lIns="251999" rtlCol="0">
            <a:spAutoFit/>
          </a:bodyPr>
          <a:lstStyle/>
          <a:p>
            <a:pPr>
              <a:lnSpc>
                <a:spcPct val="107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15 декабря планируется взять кредит в банке на сумму 1100 тысяч рублей на 16 месяцев. Условия его возврата таковы: </a:t>
            </a:r>
          </a:p>
          <a:p>
            <a:pPr>
              <a:lnSpc>
                <a:spcPct val="107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— 1-го числа каждого месяца долг будет возрастать на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% по сравнению с концом предыдущего месяца (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— целое число); </a:t>
            </a:r>
          </a:p>
          <a:p>
            <a:pPr>
              <a:lnSpc>
                <a:spcPct val="107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— со 2-го по 14-е число каждого месяца необходимо выплатить одним платежом часть долга; </a:t>
            </a:r>
          </a:p>
          <a:p>
            <a:pPr>
              <a:lnSpc>
                <a:spcPct val="107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— 15-го числа каждого месяца с 1-го по 15-й долг должен быть на одну и ту же сумму меньше долга на 15-е число предыдущего месяца; </a:t>
            </a:r>
          </a:p>
          <a:p>
            <a:pPr>
              <a:lnSpc>
                <a:spcPct val="107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— 15-го числа 15-го месяца долг должен быть равен 500 тысяч рублей; </a:t>
            </a:r>
          </a:p>
          <a:p>
            <a:pPr>
              <a:lnSpc>
                <a:spcPct val="107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— к 15-му числу 16-го месяца кредит должен быть полностью погашен. </a:t>
            </a:r>
          </a:p>
          <a:p>
            <a:pPr>
              <a:lnSpc>
                <a:spcPct val="107000"/>
              </a:lnSpc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если известно, что сумма всех платежей после полного погашения кредита будет составлять 1228 тысяч рублей.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5028493"/>
                  </p:ext>
                </p:extLst>
              </p:nvPr>
            </p:nvGraphicFramePr>
            <p:xfrm>
              <a:off x="931654" y="3273165"/>
              <a:ext cx="10679502" cy="31987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1023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078479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 =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1100</a:t>
                          </a: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тыс.</a:t>
                          </a:r>
                          <a:r>
                            <a:rPr lang="ru-RU" sz="2000" b="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руб.</a:t>
                          </a:r>
                          <a:endParaRPr lang="ru-RU" sz="2000" b="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/>
                        </a:p>
                        <a:p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−?    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=1+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16 </a:t>
                          </a:r>
                          <a:r>
                            <a:rPr lang="ru-RU" sz="2000" dirty="0" smtClean="0"/>
                            <a:t>мес.</a:t>
                          </a:r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/>
                            <a:t>Долг на одну и ту же сумму меньше </a:t>
                          </a:r>
                        </a:p>
                        <a:p>
                          <a:pPr algn="ctr"/>
                          <a:r>
                            <a:rPr lang="ru-RU" sz="2000" dirty="0" smtClean="0"/>
                            <a:t>(дифференцированные</a:t>
                          </a:r>
                          <a:r>
                            <a:rPr lang="ru-RU" sz="2000" baseline="0" dirty="0" smtClean="0"/>
                            <a:t> </a:t>
                          </a:r>
                          <a:r>
                            <a:rPr lang="ru-RU" sz="2000" dirty="0" smtClean="0"/>
                            <a:t>платежи)</a:t>
                          </a:r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сумма всех платежей после полного погашения будет 1228 тысяч рублей.</a:t>
                          </a:r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5028493"/>
                  </p:ext>
                </p:extLst>
              </p:nvPr>
            </p:nvGraphicFramePr>
            <p:xfrm>
              <a:off x="931654" y="3273165"/>
              <a:ext cx="10679502" cy="31987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01023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078479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 =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1100</a:t>
                          </a: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тыс.</a:t>
                          </a:r>
                          <a:r>
                            <a:rPr lang="ru-RU" sz="2000" b="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руб.</a:t>
                          </a:r>
                          <a:endParaRPr lang="ru-RU" sz="2000" b="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/>
                        </a:p>
                        <a:p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0947" t="-83478" r="-344" b="-2939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16 </a:t>
                          </a:r>
                          <a:r>
                            <a:rPr lang="ru-RU" sz="2000" dirty="0" smtClean="0"/>
                            <a:t>мес.</a:t>
                          </a:r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/>
                            <a:t>Долг на одну и ту же сумму </a:t>
                          </a:r>
                          <a:r>
                            <a:rPr lang="ru-RU" sz="2000" dirty="0" smtClean="0"/>
                            <a:t>меньше </a:t>
                          </a:r>
                        </a:p>
                        <a:p>
                          <a:pPr algn="ctr"/>
                          <a:r>
                            <a:rPr lang="ru-RU" sz="2000" dirty="0" smtClean="0"/>
                            <a:t>(дифференцированные</a:t>
                          </a:r>
                          <a:r>
                            <a:rPr lang="ru-RU" sz="2000" baseline="0" dirty="0" smtClean="0"/>
                            <a:t> </a:t>
                          </a:r>
                          <a:r>
                            <a:rPr lang="ru-RU" sz="2000" dirty="0" smtClean="0"/>
                            <a:t>платежи)</a:t>
                          </a:r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сумма всех платежей после полного погашения будет 1228 тысяч рублей.</a:t>
                          </a:r>
                          <a:endParaRPr lang="ru-RU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25454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86297"/>
              </p:ext>
            </p:extLst>
          </p:nvPr>
        </p:nvGraphicFramePr>
        <p:xfrm>
          <a:off x="276045" y="469499"/>
          <a:ext cx="861587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494">
                  <a:extLst>
                    <a:ext uri="{9D8B030D-6E8A-4147-A177-3AD203B41FA5}">
                      <a16:colId xmlns:a16="http://schemas.microsoft.com/office/drawing/2014/main" val="204561380"/>
                    </a:ext>
                  </a:extLst>
                </a:gridCol>
                <a:gridCol w="1759789">
                  <a:extLst>
                    <a:ext uri="{9D8B030D-6E8A-4147-A177-3AD203B41FA5}">
                      <a16:colId xmlns:a16="http://schemas.microsoft.com/office/drawing/2014/main" val="4010851110"/>
                    </a:ext>
                  </a:extLst>
                </a:gridCol>
                <a:gridCol w="2665563">
                  <a:extLst>
                    <a:ext uri="{9D8B030D-6E8A-4147-A177-3AD203B41FA5}">
                      <a16:colId xmlns:a16="http://schemas.microsoft.com/office/drawing/2014/main" val="2236202314"/>
                    </a:ext>
                  </a:extLst>
                </a:gridCol>
                <a:gridCol w="1939026">
                  <a:extLst>
                    <a:ext uri="{9D8B030D-6E8A-4147-A177-3AD203B41FA5}">
                      <a16:colId xmlns:a16="http://schemas.microsoft.com/office/drawing/2014/main" val="183167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№ платежа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Долг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Платёж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Остаток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12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начало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 = </a:t>
                      </a:r>
                      <a:r>
                        <a:rPr lang="ru-RU" sz="3200" dirty="0" smtClean="0"/>
                        <a:t>1100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55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k·1100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k·1100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1060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1060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91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k·1060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k·1060 - 1020</a:t>
                      </a:r>
                      <a:endParaRPr lang="ru-RU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1020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57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k·1020</a:t>
                      </a:r>
                      <a:endParaRPr lang="ru-RU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k·1020 – 980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980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8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k·980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k·980 – 940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940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90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…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…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…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…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404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k·580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k·580 - 540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540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500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k·540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k·540 – 500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500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377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k·500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k·500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0548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20841" y="432020"/>
                <a:ext cx="2557732" cy="58661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2000" i="1" dirty="0" smtClean="0">
                    <a:latin typeface="Cambria Math" panose="02040503050406030204" pitchFamily="18" charset="0"/>
                  </a:rPr>
                  <a:t>Используем формулы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000" i="1" dirty="0">
                    <a:latin typeface="Cambria Math" panose="02040503050406030204" pitchFamily="18" charset="0"/>
                  </a:rPr>
                  <a:t>д</a:t>
                </a:r>
                <a:r>
                  <a:rPr lang="ru-RU" sz="2000" i="1" dirty="0" smtClean="0">
                    <a:latin typeface="Cambria Math" panose="02040503050406030204" pitchFamily="18" charset="0"/>
                  </a:rPr>
                  <a:t>ля арифметической прогрессии: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ru-RU" sz="200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sz="200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ru-RU" sz="200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=1100 </m:t>
                      </m:r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=500 </m:t>
                      </m:r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500=1100+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m:rPr>
                          <m:nor/>
                        </m:rPr>
                        <a:rPr lang="en-US" sz="2000" dirty="0"/>
                        <m:t>·</m:t>
                      </m:r>
                      <m:r>
                        <m:rPr>
                          <m:nor/>
                        </m:rPr>
                        <a:rPr lang="en-US" sz="2000" b="0" i="0" dirty="0" smtClean="0"/>
                        <m:t>15    </m:t>
                      </m:r>
                    </m:oMath>
                  </m:oMathPara>
                </a14:m>
                <a:endParaRPr lang="en-US" sz="2000" b="0" i="0" dirty="0" smtClean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0" i="0" dirty="0" smtClean="0"/>
                        <m:t>d</m:t>
                      </m:r>
                      <m:r>
                        <m:rPr>
                          <m:nor/>
                        </m:rPr>
                        <a:rPr lang="en-US" sz="2000" b="0" i="0" dirty="0" smtClean="0"/>
                        <m:t> = −40</m:t>
                      </m:r>
                    </m:oMath>
                  </m:oMathPara>
                </a14:m>
                <a:endParaRPr lang="en-US" sz="2000" b="0" dirty="0" smtClean="0"/>
              </a:p>
              <a:p>
                <a:pPr>
                  <a:lnSpc>
                    <a:spcPct val="150000"/>
                  </a:lnSpc>
                </a:pPr>
                <a:endParaRPr lang="en-US" sz="2000" b="0" dirty="0" smtClean="0"/>
              </a:p>
              <a:p>
                <a:pPr>
                  <a:lnSpc>
                    <a:spcPct val="150000"/>
                  </a:lnSpc>
                </a:pPr>
                <a:endParaRPr lang="ru-RU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841" y="432020"/>
                <a:ext cx="2557732" cy="5866158"/>
              </a:xfrm>
              <a:prstGeom prst="rect">
                <a:avLst/>
              </a:prstGeom>
              <a:blipFill>
                <a:blip r:embed="rId2"/>
                <a:stretch>
                  <a:fillRect l="-5952" r="-38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5614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211" y="474453"/>
            <a:ext cx="11421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Из третьего столбца таблицы можно найти сумму всех платежей. Используя формулу суммы арифметической прогрессии, упростим выражение: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6211" y="1367287"/>
                <a:ext cx="9738435" cy="2156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−1060+1060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−1020+1020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−980+…+580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−540+540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−500+500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1100+1060+1020+…+580+540+500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1060+1020+980+…+540+500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500+1100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∙16−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500+1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5=12800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−11700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11" y="1367287"/>
                <a:ext cx="9738435" cy="21563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39947" y="3523647"/>
            <a:ext cx="8146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Сумма всех платежей равна 1228 </a:t>
            </a:r>
            <a:r>
              <a:rPr lang="ru-RU" sz="2000" dirty="0" err="1" smtClean="0"/>
              <a:t>тыс.руб</a:t>
            </a:r>
            <a:r>
              <a:rPr lang="ru-RU" sz="2000" dirty="0" smtClean="0"/>
              <a:t>., поэтому составим уравнение: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605842" y="3963230"/>
                <a:ext cx="2861040" cy="27880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12800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−11700=1228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12928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12800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=1,01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=1,01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=1%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842" y="3963230"/>
                <a:ext cx="2861040" cy="27880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910423" y="5538158"/>
            <a:ext cx="1983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u="sng" dirty="0" smtClean="0"/>
              <a:t>Ответ: 1%.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2890797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C24411-3C3E-273E-993D-111595A8116A}"/>
              </a:ext>
            </a:extLst>
          </p:cNvPr>
          <p:cNvSpPr txBox="1"/>
          <p:nvPr/>
        </p:nvSpPr>
        <p:spPr>
          <a:xfrm>
            <a:off x="845388" y="309598"/>
            <a:ext cx="11205725" cy="5829481"/>
          </a:xfrm>
          <a:prstGeom prst="rect">
            <a:avLst/>
          </a:prstGeom>
          <a:solidFill>
            <a:srgbClr val="F5F2F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Планируется выдать льготный кредит на целое число миллионов рублей на пять лет. В середине каждого года действия кредита долг заёмщика возрастает на 20% по сравнению с началом года. 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конце 1-го, 2-го и 3-го годов заёмщик выплачивает только проценты по кредиту, оставляя долг неизменно равным первоначальному. В конце 4-го и 5-го годов заёмщик выплачивает одинаковые суммы, погашая весь долг полностью. Найдите наибольший размер кредита, при котором общая сумма выплат заёмщика будет меньше 9 млн руб.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F0C7C81-F909-054A-9BD9-0CCFF865D563}"/>
              </a:ext>
            </a:extLst>
          </p:cNvPr>
          <p:cNvSpPr txBox="1">
            <a:spLocks/>
          </p:cNvSpPr>
          <p:nvPr/>
        </p:nvSpPr>
        <p:spPr>
          <a:xfrm>
            <a:off x="129396" y="309598"/>
            <a:ext cx="931653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2.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850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C24411-3C3E-273E-993D-111595A8116A}"/>
              </a:ext>
            </a:extLst>
          </p:cNvPr>
          <p:cNvSpPr txBox="1"/>
          <p:nvPr/>
        </p:nvSpPr>
        <p:spPr>
          <a:xfrm>
            <a:off x="537341" y="299755"/>
            <a:ext cx="11205725" cy="3323987"/>
          </a:xfrm>
          <a:prstGeom prst="rect">
            <a:avLst/>
          </a:prstGeom>
          <a:solidFill>
            <a:srgbClr val="F5F2F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Планируется выдать льготный кредит на целое число миллионов рублей на пять лет. В середине каждого года действия кредита долг заёмщика возрастает на 20% по сравнению с началом года.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конце 1-го, 2-го и 3-го годов заёмщик выплачивает только проценты по кредиту, оставляя долг неизменно равным первоначальному. В конце 4-го и 5-го годов заёмщик выплачивает одинаковые суммы, погашая весь долг полностью. Найдите наибольший размер кредита, при котором общая сумма выплат заёмщика будет меньше 9 млн руб.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1569159"/>
                  </p:ext>
                </p:extLst>
              </p:nvPr>
            </p:nvGraphicFramePr>
            <p:xfrm>
              <a:off x="537340" y="3566740"/>
              <a:ext cx="11205725" cy="29942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78460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427265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4531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- ?</a:t>
                          </a: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– целое число млн руб.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ru-RU" sz="2000" b="0" i="1" smtClean="0">
                                    <a:latin typeface="Cambria Math" panose="02040503050406030204" pitchFamily="18" charset="0"/>
                                  </a:rPr>
                                  <m:t>=20%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=1+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=1,2</m:t>
                                </m:r>
                              </m:oMath>
                            </m:oMathPara>
                          </a14:m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4379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5 лет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1-й,</a:t>
                          </a:r>
                          <a:r>
                            <a:rPr lang="ru-RU" sz="2000" baseline="0" dirty="0" smtClean="0">
                              <a:latin typeface="+mn-lt"/>
                            </a:rPr>
                            <a:t> 2-й, 3-й годы: д</a:t>
                          </a:r>
                          <a:r>
                            <a:rPr lang="ru-RU" sz="2000" dirty="0" smtClean="0">
                              <a:latin typeface="+mn-lt"/>
                            </a:rPr>
                            <a:t>олг равен </a:t>
                          </a:r>
                          <a:r>
                            <a:rPr lang="en-US" sz="2000" dirty="0" smtClean="0">
                              <a:latin typeface="+mn-lt"/>
                            </a:rPr>
                            <a:t>S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</a:rPr>
                            <a:t>4-й, 5-й годы: выплаты равны </a:t>
                          </a:r>
                          <a:r>
                            <a:rPr lang="ru-RU" sz="2000" dirty="0" smtClean="0"/>
                            <a:t>(дифференцированные</a:t>
                          </a:r>
                          <a:r>
                            <a:rPr lang="ru-RU" sz="2000" baseline="0" dirty="0" smtClean="0"/>
                            <a:t> </a:t>
                          </a:r>
                          <a:r>
                            <a:rPr lang="ru-RU" sz="2000" dirty="0" smtClean="0"/>
                            <a:t>платежи)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Найти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максимальную сумму долга, при которой </a:t>
                          </a: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сумма всех выплат будет меньше 9 млн руб.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1569159"/>
                  </p:ext>
                </p:extLst>
              </p:nvPr>
            </p:nvGraphicFramePr>
            <p:xfrm>
              <a:off x="537340" y="3566740"/>
              <a:ext cx="11205725" cy="29942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78460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427265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4531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- ?</a:t>
                          </a: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 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– целое число млн руб.</a:t>
                          </a:r>
                          <a:endParaRPr lang="ru-RU" sz="2000" b="0" dirty="0" smtClean="0">
                            <a:solidFill>
                              <a:schemeClr val="tx1"/>
                            </a:solidFill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0943" t="-68103" r="-328" b="-27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4379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5 лет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1-й,</a:t>
                          </a:r>
                          <a:r>
                            <a:rPr lang="ru-RU" sz="2000" baseline="0" dirty="0" smtClean="0">
                              <a:latin typeface="+mn-lt"/>
                            </a:rPr>
                            <a:t> 2-й, 3-й годы: д</a:t>
                          </a:r>
                          <a:r>
                            <a:rPr lang="ru-RU" sz="2000" dirty="0" smtClean="0">
                              <a:latin typeface="+mn-lt"/>
                            </a:rPr>
                            <a:t>олг равен </a:t>
                          </a:r>
                          <a:r>
                            <a:rPr lang="en-US" sz="2000" dirty="0" smtClean="0">
                              <a:latin typeface="+mn-lt"/>
                            </a:rPr>
                            <a:t>S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</a:rPr>
                            <a:t>4-й, 5-й годы: выплаты равны </a:t>
                          </a:r>
                          <a:r>
                            <a:rPr lang="ru-RU" sz="2000" dirty="0" smtClean="0"/>
                            <a:t>(дифференцированные</a:t>
                          </a:r>
                          <a:r>
                            <a:rPr lang="ru-RU" sz="2000" baseline="0" dirty="0" smtClean="0"/>
                            <a:t> </a:t>
                          </a:r>
                          <a:r>
                            <a:rPr lang="ru-RU" sz="2000" dirty="0" smtClean="0"/>
                            <a:t>платежи)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Найти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максимальную сумму долга, при которой </a:t>
                          </a: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сумма </a:t>
                          </a: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всех </a:t>
                          </a: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выплат будет меньше 9 млн руб.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30162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19818"/>
              </p:ext>
            </p:extLst>
          </p:nvPr>
        </p:nvGraphicFramePr>
        <p:xfrm>
          <a:off x="310551" y="383235"/>
          <a:ext cx="8615872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494">
                  <a:extLst>
                    <a:ext uri="{9D8B030D-6E8A-4147-A177-3AD203B41FA5}">
                      <a16:colId xmlns:a16="http://schemas.microsoft.com/office/drawing/2014/main" val="204561380"/>
                    </a:ext>
                  </a:extLst>
                </a:gridCol>
                <a:gridCol w="1759789">
                  <a:extLst>
                    <a:ext uri="{9D8B030D-6E8A-4147-A177-3AD203B41FA5}">
                      <a16:colId xmlns:a16="http://schemas.microsoft.com/office/drawing/2014/main" val="4010851110"/>
                    </a:ext>
                  </a:extLst>
                </a:gridCol>
                <a:gridCol w="2665563">
                  <a:extLst>
                    <a:ext uri="{9D8B030D-6E8A-4147-A177-3AD203B41FA5}">
                      <a16:colId xmlns:a16="http://schemas.microsoft.com/office/drawing/2014/main" val="2236202314"/>
                    </a:ext>
                  </a:extLst>
                </a:gridCol>
                <a:gridCol w="1939026">
                  <a:extLst>
                    <a:ext uri="{9D8B030D-6E8A-4147-A177-3AD203B41FA5}">
                      <a16:colId xmlns:a16="http://schemas.microsoft.com/office/drawing/2014/main" val="183167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№ платежа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Долг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Платёж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Остаток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12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начало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55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91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/>
                        <a:t>kS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S</a:t>
                      </a:r>
                      <a:endParaRPr lang="ru-RU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57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8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90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k(</a:t>
                      </a:r>
                      <a:r>
                        <a:rPr lang="en-US" sz="3200" dirty="0" err="1" smtClean="0"/>
                        <a:t>kS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x)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4047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1321" y="4804913"/>
            <a:ext cx="11550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Последний платёж должен полностью погасить весь долг, поэтому из </a:t>
            </a:r>
            <a:r>
              <a:rPr lang="ru-RU" sz="2400" dirty="0"/>
              <a:t>пятой строчки таблицы </a:t>
            </a:r>
            <a:r>
              <a:rPr lang="ru-RU" sz="2400" dirty="0" smtClean="0"/>
              <a:t>составим уравнение и выразим </a:t>
            </a:r>
            <a:r>
              <a:rPr lang="en-US" sz="2400" dirty="0" smtClean="0"/>
              <a:t>x</a:t>
            </a:r>
            <a:r>
              <a:rPr lang="ru-RU" sz="2400" dirty="0" smtClean="0"/>
              <a:t>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6402" y="5613641"/>
                <a:ext cx="7205434" cy="780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отсюда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1,44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2,2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02" y="5613641"/>
                <a:ext cx="7205434" cy="7802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894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67211"/>
              </p:ext>
            </p:extLst>
          </p:nvPr>
        </p:nvGraphicFramePr>
        <p:xfrm>
          <a:off x="310551" y="383235"/>
          <a:ext cx="8615872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494">
                  <a:extLst>
                    <a:ext uri="{9D8B030D-6E8A-4147-A177-3AD203B41FA5}">
                      <a16:colId xmlns:a16="http://schemas.microsoft.com/office/drawing/2014/main" val="204561380"/>
                    </a:ext>
                  </a:extLst>
                </a:gridCol>
                <a:gridCol w="1759789">
                  <a:extLst>
                    <a:ext uri="{9D8B030D-6E8A-4147-A177-3AD203B41FA5}">
                      <a16:colId xmlns:a16="http://schemas.microsoft.com/office/drawing/2014/main" val="4010851110"/>
                    </a:ext>
                  </a:extLst>
                </a:gridCol>
                <a:gridCol w="2665563">
                  <a:extLst>
                    <a:ext uri="{9D8B030D-6E8A-4147-A177-3AD203B41FA5}">
                      <a16:colId xmlns:a16="http://schemas.microsoft.com/office/drawing/2014/main" val="2236202314"/>
                    </a:ext>
                  </a:extLst>
                </a:gridCol>
                <a:gridCol w="1939026">
                  <a:extLst>
                    <a:ext uri="{9D8B030D-6E8A-4147-A177-3AD203B41FA5}">
                      <a16:colId xmlns:a16="http://schemas.microsoft.com/office/drawing/2014/main" val="183167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№ платежа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Долг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Платёж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Остаток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12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начало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55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kS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kS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-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91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kS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-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S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57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kS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-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S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8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kS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-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x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90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k(</a:t>
                      </a:r>
                      <a:r>
                        <a:rPr lang="en-US" sz="2000" dirty="0" err="1" smtClean="0"/>
                        <a:t>kS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-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x)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4047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9753" y="3737852"/>
                <a:ext cx="11373930" cy="33634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Подставим известные данные, а также найденное выражение вместо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2400" b="0" i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US" sz="2400" b="0" i="0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0,6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55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US" sz="2400" b="0" dirty="0" smtClean="0"/>
                  <a:t>     </a:t>
                </a:r>
                <a:r>
                  <a:rPr lang="ru-RU" sz="2400" b="0" dirty="0" smtClean="0"/>
                  <a:t>  </a:t>
                </a:r>
                <a:endParaRPr lang="en-US" sz="2400" b="0" dirty="0" smtClean="0"/>
              </a:p>
              <a:p>
                <a:r>
                  <a:rPr lang="ru-RU" sz="2400" b="0" dirty="0" smtClean="0"/>
                  <a:t>Упростив, получим: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&lt;4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400" b="0" dirty="0" smtClean="0"/>
              </a:p>
              <a:p>
                <a:pPr>
                  <a:lnSpc>
                    <a:spcPct val="150000"/>
                  </a:lnSpc>
                </a:pPr>
                <a:r>
                  <a:rPr lang="ru-RU" sz="2400" dirty="0" smtClean="0"/>
                  <a:t>Тогда наибольшая сумма долга </a:t>
                </a:r>
                <a:r>
                  <a:rPr lang="en-US" sz="2400" dirty="0" smtClean="0"/>
                  <a:t>S </a:t>
                </a:r>
                <a:r>
                  <a:rPr lang="ru-RU" sz="2400" dirty="0" smtClean="0"/>
                  <a:t>составит 4 млн руб.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ru-RU" sz="2800" b="0" u="sng" dirty="0" smtClean="0"/>
                  <a:t>Ответ:  4 млн руб.</a:t>
                </a: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53" y="3737852"/>
                <a:ext cx="11373930" cy="3363421"/>
              </a:xfrm>
              <a:prstGeom prst="rect">
                <a:avLst/>
              </a:prstGeom>
              <a:blipFill>
                <a:blip r:embed="rId2"/>
                <a:stretch>
                  <a:fillRect l="-1608" r="-19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10551" y="3276187"/>
            <a:ext cx="11473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Сумма всех </a:t>
            </a:r>
            <a:r>
              <a:rPr lang="ru-RU" sz="2400" dirty="0" smtClean="0"/>
              <a:t>выплат должна быть меньше 9 млн руб., </a:t>
            </a:r>
            <a:r>
              <a:rPr lang="ru-RU" sz="2400" dirty="0"/>
              <a:t>поэтому </a:t>
            </a:r>
            <a:r>
              <a:rPr lang="ru-RU" sz="2400" dirty="0" smtClean="0"/>
              <a:t>получим неравенство: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2388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9795B7-714F-67D5-177D-5C001EE5E8C0}"/>
              </a:ext>
            </a:extLst>
          </p:cNvPr>
          <p:cNvSpPr txBox="1"/>
          <p:nvPr/>
        </p:nvSpPr>
        <p:spPr>
          <a:xfrm>
            <a:off x="792541" y="129595"/>
            <a:ext cx="11193155" cy="5910401"/>
          </a:xfrm>
          <a:prstGeom prst="rect">
            <a:avLst/>
          </a:prstGeom>
          <a:solidFill>
            <a:srgbClr val="F5F2F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31 декабря 2015 года Петр взял в банке 3 310 000 рублей в кредит под 10% годовых. Схема выплаты следующая: 31 декабря каждого следующего года банк начисляет проценты на оставшуюся сумму долга (то есть долг увеличивается на 10%), затем Петр переводит в банк определенную сумму ежегодного платежа. Какой должна быть сумма ежегодного платежа, чтобы Петр выплатил долг тремя равными ежегодными платежами?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F0C7C81-F909-054A-9BD9-0CCFF865D563}"/>
              </a:ext>
            </a:extLst>
          </p:cNvPr>
          <p:cNvSpPr txBox="1">
            <a:spLocks/>
          </p:cNvSpPr>
          <p:nvPr/>
        </p:nvSpPr>
        <p:spPr>
          <a:xfrm>
            <a:off x="16164" y="129595"/>
            <a:ext cx="931653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3.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35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9795B7-714F-67D5-177D-5C001EE5E8C0}"/>
              </a:ext>
            </a:extLst>
          </p:cNvPr>
          <p:cNvSpPr txBox="1"/>
          <p:nvPr/>
        </p:nvSpPr>
        <p:spPr>
          <a:xfrm>
            <a:off x="411889" y="240148"/>
            <a:ext cx="11331176" cy="3416320"/>
          </a:xfrm>
          <a:prstGeom prst="rect">
            <a:avLst/>
          </a:prstGeom>
          <a:solidFill>
            <a:srgbClr val="F5F2F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31 декабря 2015 года Петр взял в банке 3 310 000 рублей в кредит под 10% годовых. Схема выплаты следующая: 31 декабря каждого следующего года банк начисляет проценты на оставшуюся сумму долга (то есть долг увеличивается на 10%), затем Петр переводит в банк определенную сумму ежегодного платежа. Какой должна быть сумма ежегодного платежа, чтобы Петр выплатил долг тремя равными ежегодными платежами?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3910079"/>
                  </p:ext>
                </p:extLst>
              </p:nvPr>
            </p:nvGraphicFramePr>
            <p:xfrm>
              <a:off x="411889" y="3656468"/>
              <a:ext cx="11331176" cy="29942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20761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510415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4531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= 3 310 тыс. руб.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  <m:t>=10%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=1+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=1,</m:t>
                              </m:r>
                            </m:oMath>
                          </a14:m>
                          <a:r>
                            <a:rPr lang="ru-RU" sz="2000" dirty="0" smtClean="0">
                              <a:latin typeface="+mn-lt"/>
                            </a:rPr>
                            <a:t>1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4379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3 года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Выплаты равны. Ежегодный платёж? </a:t>
                          </a:r>
                        </a:p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(аннуитетные платежи)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69617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Долг должен быть погашен тремя равными ежегодными платежами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3910079"/>
                  </p:ext>
                </p:extLst>
              </p:nvPr>
            </p:nvGraphicFramePr>
            <p:xfrm>
              <a:off x="411889" y="3656468"/>
              <a:ext cx="11331176" cy="299420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20761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510415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4531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= 3 310 тыс. руб.</a:t>
                          </a:r>
                          <a:endParaRPr lang="ru-RU" sz="2000" b="0" dirty="0" smtClean="0">
                            <a:solidFill>
                              <a:schemeClr val="tx1"/>
                            </a:solidFill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0933" t="-68103" r="-324" b="-2758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4379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3 года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Выплаты равны. Ежегодный платёж? </a:t>
                          </a:r>
                        </a:p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(аннуитетные платежи)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Долг должен быть погашен тремя равными ежегодными платежами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57168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5222"/>
              </p:ext>
            </p:extLst>
          </p:nvPr>
        </p:nvGraphicFramePr>
        <p:xfrm>
          <a:off x="310549" y="383235"/>
          <a:ext cx="9790982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573">
                  <a:extLst>
                    <a:ext uri="{9D8B030D-6E8A-4147-A177-3AD203B41FA5}">
                      <a16:colId xmlns:a16="http://schemas.microsoft.com/office/drawing/2014/main" val="204561380"/>
                    </a:ext>
                  </a:extLst>
                </a:gridCol>
                <a:gridCol w="2669036">
                  <a:extLst>
                    <a:ext uri="{9D8B030D-6E8A-4147-A177-3AD203B41FA5}">
                      <a16:colId xmlns:a16="http://schemas.microsoft.com/office/drawing/2014/main" val="4010851110"/>
                    </a:ext>
                  </a:extLst>
                </a:gridCol>
                <a:gridCol w="1544129">
                  <a:extLst>
                    <a:ext uri="{9D8B030D-6E8A-4147-A177-3AD203B41FA5}">
                      <a16:colId xmlns:a16="http://schemas.microsoft.com/office/drawing/2014/main" val="2236202314"/>
                    </a:ext>
                  </a:extLst>
                </a:gridCol>
                <a:gridCol w="3019244">
                  <a:extLst>
                    <a:ext uri="{9D8B030D-6E8A-4147-A177-3AD203B41FA5}">
                      <a16:colId xmlns:a16="http://schemas.microsoft.com/office/drawing/2014/main" val="183167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№ платежа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Долг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Платёж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Остаток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12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начало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55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91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k(</a:t>
                      </a: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x)</a:t>
                      </a: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k(</a:t>
                      </a: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kS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x) - x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57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k(k(</a:t>
                      </a: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kS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x) – x)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8112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4287" y="3579962"/>
            <a:ext cx="11550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Последний платёж должен полностью погасить весь долг, поэтому из третьей </a:t>
            </a:r>
            <a:r>
              <a:rPr lang="ru-RU" sz="2400" dirty="0"/>
              <a:t>строчки таблицы </a:t>
            </a:r>
            <a:r>
              <a:rPr lang="ru-RU" sz="2400" dirty="0" smtClean="0"/>
              <a:t>составим уравнение и найдём </a:t>
            </a:r>
            <a:r>
              <a:rPr lang="en-US" sz="2400" dirty="0" smtClean="0"/>
              <a:t>x</a:t>
            </a:r>
            <a:r>
              <a:rPr lang="ru-RU" sz="2400" dirty="0" smtClean="0"/>
              <a:t>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0549" y="4410959"/>
                <a:ext cx="11535722" cy="780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𝑘𝑆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отсюда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331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3310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3,31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1331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∙331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331</m:t>
                          </m:r>
                        </m:den>
                      </m:f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=1331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49" y="4410959"/>
                <a:ext cx="11535722" cy="7802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099539" y="5799705"/>
            <a:ext cx="4873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/>
              <a:t>Ответ:  1 331 тыс. руб.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334050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08332-22C5-A4BA-1FDE-9AE61C7D005A}"/>
              </a:ext>
            </a:extLst>
          </p:cNvPr>
          <p:cNvSpPr txBox="1">
            <a:spLocks/>
          </p:cNvSpPr>
          <p:nvPr/>
        </p:nvSpPr>
        <p:spPr>
          <a:xfrm>
            <a:off x="787507" y="554943"/>
            <a:ext cx="10854774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Задачи на кредиты и вклады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C3912E-9A26-7681-A4FE-BE6F28A797B8}"/>
              </a:ext>
            </a:extLst>
          </p:cNvPr>
          <p:cNvSpPr txBox="1"/>
          <p:nvPr/>
        </p:nvSpPr>
        <p:spPr>
          <a:xfrm>
            <a:off x="2559798" y="1285278"/>
            <a:ext cx="3350986" cy="733143"/>
          </a:xfrm>
          <a:prstGeom prst="roundRect">
            <a:avLst/>
          </a:prstGeom>
          <a:solidFill>
            <a:srgbClr val="FFC6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186" tIns="45593" rIns="91186" bIns="4559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  <a:latin typeface="Arial Narrow" panose="020B0606020202030204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выплачивается кредит?</a:t>
            </a: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5CE03701-B239-9F98-16D4-8B6EFBD76016}"/>
              </a:ext>
            </a:extLst>
          </p:cNvPr>
          <p:cNvSpPr/>
          <p:nvPr/>
        </p:nvSpPr>
        <p:spPr>
          <a:xfrm>
            <a:off x="1493711" y="2567367"/>
            <a:ext cx="1867009" cy="825833"/>
          </a:xfrm>
          <a:prstGeom prst="roundRect">
            <a:avLst/>
          </a:prstGeom>
          <a:solidFill>
            <a:srgbClr val="FFE9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9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Равномерные (аннуитетные) платежи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77448ACF-11C0-C207-AEFF-7DE32F521928}"/>
              </a:ext>
            </a:extLst>
          </p:cNvPr>
          <p:cNvSpPr/>
          <p:nvPr/>
        </p:nvSpPr>
        <p:spPr>
          <a:xfrm>
            <a:off x="4397415" y="2567367"/>
            <a:ext cx="2909682" cy="825833"/>
          </a:xfrm>
          <a:prstGeom prst="roundRect">
            <a:avLst/>
          </a:prstGeom>
          <a:solidFill>
            <a:srgbClr val="FFE9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9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Неравномерные (дифференцированные) платежи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30821C20-A2BC-88E2-D894-F15DDA3D895B}"/>
              </a:ext>
            </a:extLst>
          </p:cNvPr>
          <p:cNvSpPr/>
          <p:nvPr/>
        </p:nvSpPr>
        <p:spPr>
          <a:xfrm>
            <a:off x="8680644" y="1631344"/>
            <a:ext cx="2585089" cy="825833"/>
          </a:xfrm>
          <a:prstGeom prst="roundRect">
            <a:avLst/>
          </a:prstGeom>
          <a:solidFill>
            <a:srgbClr val="FFE9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9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Равномерное уменьшение долга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D9664B8D-5CB1-F865-C184-B82DAFF61313}"/>
              </a:ext>
            </a:extLst>
          </p:cNvPr>
          <p:cNvSpPr/>
          <p:nvPr/>
        </p:nvSpPr>
        <p:spPr>
          <a:xfrm>
            <a:off x="8674514" y="3346904"/>
            <a:ext cx="2585089" cy="825833"/>
          </a:xfrm>
          <a:prstGeom prst="roundRect">
            <a:avLst/>
          </a:prstGeom>
          <a:solidFill>
            <a:srgbClr val="FFE9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9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Уменьшение долга по схеме</a:t>
            </a:r>
          </a:p>
        </p:txBody>
      </p:sp>
      <p:cxnSp>
        <p:nvCxnSpPr>
          <p:cNvPr id="8" name="Соединительная линия уступом 7">
            <a:extLst>
              <a:ext uri="{FF2B5EF4-FFF2-40B4-BE49-F238E27FC236}">
                <a16:creationId xmlns:a16="http://schemas.microsoft.com/office/drawing/2014/main" id="{92352072-A2FC-9043-AE24-D1EBDB94F8CD}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 rot="5400000">
            <a:off x="3056781" y="1388857"/>
            <a:ext cx="548946" cy="1808075"/>
          </a:xfrm>
          <a:prstGeom prst="bentConnector3">
            <a:avLst>
              <a:gd name="adj1" fmla="val 50000"/>
            </a:avLst>
          </a:prstGeom>
          <a:ln w="38100">
            <a:solidFill>
              <a:srgbClr val="FFD5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>
            <a:extLst>
              <a:ext uri="{FF2B5EF4-FFF2-40B4-BE49-F238E27FC236}">
                <a16:creationId xmlns:a16="http://schemas.microsoft.com/office/drawing/2014/main" id="{9A08421D-392F-D80C-5DDD-DF82A6F9E96A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 rot="16200000" flipH="1">
            <a:off x="4769300" y="1484411"/>
            <a:ext cx="548946" cy="1616965"/>
          </a:xfrm>
          <a:prstGeom prst="bentConnector3">
            <a:avLst>
              <a:gd name="adj1" fmla="val 50000"/>
            </a:avLst>
          </a:prstGeom>
          <a:ln w="38100">
            <a:solidFill>
              <a:srgbClr val="FFD5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>
            <a:extLst>
              <a:ext uri="{FF2B5EF4-FFF2-40B4-BE49-F238E27FC236}">
                <a16:creationId xmlns:a16="http://schemas.microsoft.com/office/drawing/2014/main" id="{471C6B5A-D502-3E31-4046-A662B3E8AE3E}"/>
              </a:ext>
            </a:extLst>
          </p:cNvPr>
          <p:cNvCxnSpPr>
            <a:cxnSpLocks/>
          </p:cNvCxnSpPr>
          <p:nvPr/>
        </p:nvCxnSpPr>
        <p:spPr>
          <a:xfrm flipV="1">
            <a:off x="7307098" y="2021112"/>
            <a:ext cx="1373547" cy="936023"/>
          </a:xfrm>
          <a:prstGeom prst="bentConnector3">
            <a:avLst/>
          </a:prstGeom>
          <a:ln w="38100">
            <a:solidFill>
              <a:srgbClr val="FFD5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>
            <a:extLst>
              <a:ext uri="{FF2B5EF4-FFF2-40B4-BE49-F238E27FC236}">
                <a16:creationId xmlns:a16="http://schemas.microsoft.com/office/drawing/2014/main" id="{AD18B83A-54EF-575B-360E-46288D1F7D30}"/>
              </a:ext>
            </a:extLst>
          </p:cNvPr>
          <p:cNvCxnSpPr>
            <a:cxnSpLocks/>
          </p:cNvCxnSpPr>
          <p:nvPr/>
        </p:nvCxnSpPr>
        <p:spPr>
          <a:xfrm>
            <a:off x="7307098" y="2957135"/>
            <a:ext cx="1367417" cy="779537"/>
          </a:xfrm>
          <a:prstGeom prst="bentConnector3">
            <a:avLst/>
          </a:prstGeom>
          <a:ln w="38100">
            <a:solidFill>
              <a:srgbClr val="FFD5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BF563F3-03C9-B31B-542B-72AB7FFC1141}"/>
              </a:ext>
            </a:extLst>
          </p:cNvPr>
          <p:cNvSpPr txBox="1"/>
          <p:nvPr/>
        </p:nvSpPr>
        <p:spPr>
          <a:xfrm>
            <a:off x="2780449" y="3552678"/>
            <a:ext cx="2909682" cy="825833"/>
          </a:xfrm>
          <a:prstGeom prst="roundRect">
            <a:avLst/>
          </a:prstGeom>
          <a:solidFill>
            <a:srgbClr val="FFC6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186" tIns="45593" rIns="91186" bIns="4559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Как начисляются проценты?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C0E3AAE0-F0C9-24AA-9CC4-33A96CDCD6E8}"/>
              </a:ext>
            </a:extLst>
          </p:cNvPr>
          <p:cNvSpPr/>
          <p:nvPr/>
        </p:nvSpPr>
        <p:spPr>
          <a:xfrm>
            <a:off x="189978" y="5020351"/>
            <a:ext cx="3002246" cy="825833"/>
          </a:xfrm>
          <a:prstGeom prst="roundRect">
            <a:avLst/>
          </a:prstGeom>
          <a:solidFill>
            <a:srgbClr val="FFE9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9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«Простые» проценты (без капитализации)</a:t>
            </a: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1DF6ADD9-1868-03E8-5339-DFB348605612}"/>
              </a:ext>
            </a:extLst>
          </p:cNvPr>
          <p:cNvSpPr/>
          <p:nvPr/>
        </p:nvSpPr>
        <p:spPr>
          <a:xfrm>
            <a:off x="4784877" y="5020351"/>
            <a:ext cx="3595730" cy="825833"/>
          </a:xfrm>
          <a:prstGeom prst="roundRect">
            <a:avLst/>
          </a:prstGeom>
          <a:solidFill>
            <a:srgbClr val="FFE9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9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капитализацией (проценты начисляются на проценты)</a:t>
            </a:r>
          </a:p>
        </p:txBody>
      </p:sp>
      <p:cxnSp>
        <p:nvCxnSpPr>
          <p:cNvPr id="15" name="Соединительная линия уступом 14">
            <a:extLst>
              <a:ext uri="{FF2B5EF4-FFF2-40B4-BE49-F238E27FC236}">
                <a16:creationId xmlns:a16="http://schemas.microsoft.com/office/drawing/2014/main" id="{D48B7C6D-668D-2C27-FDD2-C9D419385185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 rot="5400000">
            <a:off x="2642276" y="3427337"/>
            <a:ext cx="641840" cy="2544189"/>
          </a:xfrm>
          <a:prstGeom prst="bentConnector3">
            <a:avLst>
              <a:gd name="adj1" fmla="val 50000"/>
            </a:avLst>
          </a:prstGeom>
          <a:ln w="38100">
            <a:solidFill>
              <a:srgbClr val="FFD5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>
            <a:extLst>
              <a:ext uri="{FF2B5EF4-FFF2-40B4-BE49-F238E27FC236}">
                <a16:creationId xmlns:a16="http://schemas.microsoft.com/office/drawing/2014/main" id="{40FA58C3-3869-39D5-CB79-A49F1771183E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 rot="16200000" flipH="1">
            <a:off x="5088096" y="3525705"/>
            <a:ext cx="641840" cy="2347452"/>
          </a:xfrm>
          <a:prstGeom prst="bentConnector3">
            <a:avLst>
              <a:gd name="adj1" fmla="val 50000"/>
            </a:avLst>
          </a:prstGeom>
          <a:ln w="38100">
            <a:solidFill>
              <a:srgbClr val="FFD5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23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E2724E-88CA-0CFE-B701-196DDA8ED1F8}"/>
              </a:ext>
            </a:extLst>
          </p:cNvPr>
          <p:cNvSpPr txBox="1"/>
          <p:nvPr/>
        </p:nvSpPr>
        <p:spPr>
          <a:xfrm>
            <a:off x="796596" y="582670"/>
            <a:ext cx="11196637" cy="2955746"/>
          </a:xfrm>
          <a:prstGeom prst="rect">
            <a:avLst/>
          </a:prstGeom>
          <a:solidFill>
            <a:srgbClr val="F5F2F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Взяли кредит в банке на сумму 200 000 рублей под r% процентов годовых и выплатили за 2 года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платежами 130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000 рублей в первый год и 150 000 рублей — во второй. Найдите r.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F0C7C81-F909-054A-9BD9-0CCFF865D563}"/>
              </a:ext>
            </a:extLst>
          </p:cNvPr>
          <p:cNvSpPr txBox="1">
            <a:spLocks/>
          </p:cNvSpPr>
          <p:nvPr/>
        </p:nvSpPr>
        <p:spPr>
          <a:xfrm>
            <a:off x="16164" y="129595"/>
            <a:ext cx="931653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4.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719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E2724E-88CA-0CFE-B701-196DDA8ED1F8}"/>
              </a:ext>
            </a:extLst>
          </p:cNvPr>
          <p:cNvSpPr txBox="1"/>
          <p:nvPr/>
        </p:nvSpPr>
        <p:spPr>
          <a:xfrm>
            <a:off x="537803" y="539537"/>
            <a:ext cx="11196637" cy="1685846"/>
          </a:xfrm>
          <a:prstGeom prst="rect">
            <a:avLst/>
          </a:prstGeom>
          <a:solidFill>
            <a:srgbClr val="F5F2F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Взяли кредит в банке на сумму 200 000 рублей под r% процентов годовых и выплатили за 2 года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платежами 130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000 рублей в первый год и 150 000 рублей — во второй. Найдите 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607416"/>
                  </p:ext>
                </p:extLst>
              </p:nvPr>
            </p:nvGraphicFramePr>
            <p:xfrm>
              <a:off x="537803" y="2234009"/>
              <a:ext cx="11205725" cy="31457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78460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427265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4531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= 200 000 руб.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ru-RU" sz="2000" b="0" i="1" smtClean="0">
                                    <a:latin typeface="Cambria Math" panose="02040503050406030204" pitchFamily="18" charset="0"/>
                                  </a:rPr>
                                  <m:t>− ?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=1+</m:t>
                                </m: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4379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2 года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1-й год: 130 000 руб.</a:t>
                          </a:r>
                        </a:p>
                        <a:p>
                          <a:pPr algn="ctr"/>
                          <a:r>
                            <a:rPr lang="ru-RU" sz="2000" baseline="0" dirty="0" smtClean="0">
                              <a:latin typeface="+mn-lt"/>
                            </a:rPr>
                            <a:t>2-й год: </a:t>
                          </a:r>
                          <a:r>
                            <a:rPr lang="ru-RU" sz="2000" dirty="0" smtClean="0">
                              <a:latin typeface="+mn-lt"/>
                            </a:rPr>
                            <a:t>150 000 руб.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/>
                            <a:t>(дифференцированные</a:t>
                          </a:r>
                          <a:r>
                            <a:rPr lang="ru-RU" sz="2000" baseline="0" dirty="0" smtClean="0"/>
                            <a:t> </a:t>
                          </a:r>
                          <a:r>
                            <a:rPr lang="ru-RU" sz="2000" dirty="0" smtClean="0"/>
                            <a:t>платежи)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нет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607416"/>
                  </p:ext>
                </p:extLst>
              </p:nvPr>
            </p:nvGraphicFramePr>
            <p:xfrm>
              <a:off x="537803" y="2234009"/>
              <a:ext cx="11205725" cy="31457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78460">
                      <a:extLst>
                        <a:ext uri="{9D8B030D-6E8A-4147-A177-3AD203B41FA5}">
                          <a16:colId xmlns:a16="http://schemas.microsoft.com/office/drawing/2014/main" val="3536782867"/>
                        </a:ext>
                      </a:extLst>
                    </a:gridCol>
                    <a:gridCol w="7427265">
                      <a:extLst>
                        <a:ext uri="{9D8B030D-6E8A-4147-A177-3AD203B41FA5}">
                          <a16:colId xmlns:a16="http://schemas.microsoft.com/office/drawing/2014/main" val="3580495816"/>
                        </a:ext>
                      </a:extLst>
                    </a:gridCol>
                  </a:tblGrid>
                  <a:tr h="4531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Сумма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S</a:t>
                          </a:r>
                          <a:r>
                            <a:rPr lang="ru-RU" sz="2000" b="0" dirty="0" smtClean="0">
                              <a:solidFill>
                                <a:schemeClr val="tx1"/>
                              </a:solidFill>
                              <a:latin typeface="+mn-lt"/>
                              <a:cs typeface="Arial" panose="020B0604020202020204" pitchFamily="34" charset="0"/>
                            </a:rPr>
                            <a:t> = 200 000 руб.</a:t>
                          </a:r>
                          <a:endParaRPr lang="ru-RU" sz="2000" b="0" dirty="0" smtClean="0">
                            <a:solidFill>
                              <a:schemeClr val="tx1"/>
                            </a:solidFill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438974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Процентная ставка</a:t>
                          </a:r>
                          <a:endParaRPr lang="ru-RU" sz="2000" dirty="0" smtClean="0">
                            <a:latin typeface="+mn-lt"/>
                          </a:endParaRPr>
                        </a:p>
                        <a:p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0943" t="-68103" r="-328" b="-283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6994432"/>
                      </a:ext>
                    </a:extLst>
                  </a:tr>
                  <a:tr h="43791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Период возврата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2 года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925813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Схема выплаты долга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</a:rPr>
                            <a:t>1-й год: 130 000 руб.</a:t>
                          </a:r>
                        </a:p>
                        <a:p>
                          <a:pPr algn="ctr"/>
                          <a:r>
                            <a:rPr lang="ru-RU" sz="2000" baseline="0" dirty="0" smtClean="0">
                              <a:latin typeface="+mn-lt"/>
                            </a:rPr>
                            <a:t>2-й год: </a:t>
                          </a:r>
                          <a:r>
                            <a:rPr lang="ru-RU" sz="2000" dirty="0" smtClean="0">
                              <a:latin typeface="+mn-lt"/>
                            </a:rPr>
                            <a:t>150 000 руб.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/>
                            <a:t>(дифференцированные</a:t>
                          </a:r>
                          <a:r>
                            <a:rPr lang="ru-RU" sz="2000" baseline="0" dirty="0" smtClean="0"/>
                            <a:t> </a:t>
                          </a:r>
                          <a:r>
                            <a:rPr lang="ru-RU" sz="2000" dirty="0" smtClean="0"/>
                            <a:t>платежи)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09095"/>
                      </a:ext>
                    </a:extLst>
                  </a:tr>
                  <a:tr h="5477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Доп.</a:t>
                          </a:r>
                          <a:r>
                            <a:rPr lang="ru-RU" sz="2000" baseline="0" dirty="0" smtClean="0">
                              <a:latin typeface="+mn-lt"/>
                              <a:cs typeface="Arial" panose="020B0604020202020204" pitchFamily="34" charset="0"/>
                            </a:rPr>
                            <a:t> условие</a:t>
                          </a:r>
                          <a:endParaRPr lang="ru-RU" sz="2000" dirty="0">
                            <a:latin typeface="+mn-lt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smtClean="0">
                              <a:latin typeface="+mn-lt"/>
                              <a:cs typeface="Arial" panose="020B0604020202020204" pitchFamily="34" charset="0"/>
                            </a:rPr>
                            <a:t>нет</a:t>
                          </a:r>
                          <a:endParaRPr lang="ru-RU" sz="2000" dirty="0">
                            <a:latin typeface="+mn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7304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96167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372657"/>
              </p:ext>
            </p:extLst>
          </p:nvPr>
        </p:nvGraphicFramePr>
        <p:xfrm>
          <a:off x="310549" y="383235"/>
          <a:ext cx="10852032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904">
                  <a:extLst>
                    <a:ext uri="{9D8B030D-6E8A-4147-A177-3AD203B41FA5}">
                      <a16:colId xmlns:a16="http://schemas.microsoft.com/office/drawing/2014/main" val="204561380"/>
                    </a:ext>
                  </a:extLst>
                </a:gridCol>
                <a:gridCol w="2993366">
                  <a:extLst>
                    <a:ext uri="{9D8B030D-6E8A-4147-A177-3AD203B41FA5}">
                      <a16:colId xmlns:a16="http://schemas.microsoft.com/office/drawing/2014/main" val="4010851110"/>
                    </a:ext>
                  </a:extLst>
                </a:gridCol>
                <a:gridCol w="2234241">
                  <a:extLst>
                    <a:ext uri="{9D8B030D-6E8A-4147-A177-3AD203B41FA5}">
                      <a16:colId xmlns:a16="http://schemas.microsoft.com/office/drawing/2014/main" val="2236202314"/>
                    </a:ext>
                  </a:extLst>
                </a:gridCol>
                <a:gridCol w="3174521">
                  <a:extLst>
                    <a:ext uri="{9D8B030D-6E8A-4147-A177-3AD203B41FA5}">
                      <a16:colId xmlns:a16="http://schemas.microsoft.com/office/drawing/2014/main" val="183167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№ платежа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Долг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Платёж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Остаток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12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начало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 = 200 000 </a:t>
                      </a:r>
                      <a:r>
                        <a:rPr lang="ru-RU" sz="3200" dirty="0" smtClean="0"/>
                        <a:t>руб.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558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130 000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kS</a:t>
                      </a:r>
                      <a:r>
                        <a:rPr lang="ru-RU" sz="3200" dirty="0" smtClean="0"/>
                        <a:t> </a:t>
                      </a:r>
                      <a:r>
                        <a:rPr lang="en-US" sz="3200" dirty="0" smtClean="0"/>
                        <a:t>-</a:t>
                      </a:r>
                      <a:r>
                        <a:rPr lang="ru-RU" sz="3200" dirty="0" smtClean="0"/>
                        <a:t> 130 000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91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k(</a:t>
                      </a: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kS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–</a:t>
                      </a: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130 000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)</a:t>
                      </a: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150 000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65721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5276" y="2898476"/>
            <a:ext cx="11550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Последний платёж должен полностью погасить весь долг, поэтому из второй </a:t>
            </a:r>
            <a:r>
              <a:rPr lang="ru-RU" sz="2400" dirty="0"/>
              <a:t>строчки таблицы </a:t>
            </a:r>
            <a:r>
              <a:rPr lang="ru-RU" sz="2400" dirty="0" smtClean="0"/>
              <a:t>составим уравнение и найдём </a:t>
            </a:r>
            <a:r>
              <a:rPr lang="en-US" sz="2400" dirty="0" smtClean="0"/>
              <a:t>k</a:t>
            </a:r>
            <a:r>
              <a:rPr lang="ru-RU" sz="2400" dirty="0" smtClean="0"/>
              <a:t>: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7464" y="3729473"/>
                <a:ext cx="11246167" cy="25853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𝑘𝑆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130 000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=150 000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200 000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−130 000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−150 000=0 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−15=0   </m:t>
                      </m:r>
                    </m:oMath>
                  </m:oMathPara>
                </a14:m>
                <a:endParaRPr lang="ru-RU" sz="2400" b="0" i="1" dirty="0" smtClean="0">
                  <a:latin typeface="Cambria Math" panose="02040503050406030204" pitchFamily="18" charset="0"/>
                </a:endParaRPr>
              </a:p>
              <a:p>
                <a:endParaRPr lang="en-US" sz="24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=1,25    </m:t>
                    </m:r>
                  </m:oMath>
                </a14:m>
                <a:r>
                  <a:rPr lang="ru-RU" sz="2400" b="0" i="1" dirty="0" smtClean="0">
                    <a:latin typeface="Cambria Math" panose="02040503050406030204" pitchFamily="18" charset="0"/>
                  </a:rPr>
                  <a:t>  отсюда    </a:t>
                </a:r>
                <a:r>
                  <a:rPr lang="en-US" sz="2400" b="0" i="1" dirty="0" smtClean="0">
                    <a:latin typeface="Cambria Math" panose="02040503050406030204" pitchFamily="18" charset="0"/>
                  </a:rPr>
                  <a:t>r = 25%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=−0,6 −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не является решением задачи, </m:t>
                      </m:r>
                    </m:oMath>
                  </m:oMathPara>
                </a14:m>
                <a:endParaRPr lang="ru-RU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т.к. процентная ставка не может быть отрицательной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64" y="3729473"/>
                <a:ext cx="11246167" cy="2585323"/>
              </a:xfrm>
              <a:prstGeom prst="rect">
                <a:avLst/>
              </a:prstGeom>
              <a:blipFill>
                <a:blip r:embed="rId2"/>
                <a:stretch>
                  <a:fillRect l="-976" b="-40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268959" y="5945464"/>
            <a:ext cx="2520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/>
              <a:t>Ответ:  25%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835146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E3E9C1-6ACB-0FAA-F6E4-DC45F810D478}"/>
              </a:ext>
            </a:extLst>
          </p:cNvPr>
          <p:cNvSpPr txBox="1">
            <a:spLocks/>
          </p:cNvSpPr>
          <p:nvPr/>
        </p:nvSpPr>
        <p:spPr>
          <a:xfrm>
            <a:off x="807224" y="116489"/>
            <a:ext cx="9576679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 smtClean="0">
                <a:ea typeface="Tahoma" pitchFamily="34" charset="0"/>
                <a:cs typeface="Tahoma" pitchFamily="34" charset="0"/>
              </a:rPr>
              <a:t>Контрольные задания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C817334-CB52-35E1-7061-1FA549D743AE}"/>
              </a:ext>
            </a:extLst>
          </p:cNvPr>
          <p:cNvSpPr/>
          <p:nvPr/>
        </p:nvSpPr>
        <p:spPr>
          <a:xfrm>
            <a:off x="807224" y="931137"/>
            <a:ext cx="11191871" cy="336631"/>
          </a:xfrm>
          <a:prstGeom prst="rect">
            <a:avLst/>
          </a:prstGeom>
          <a:solidFill>
            <a:srgbClr val="3E5CBF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8"/>
              </a:spcAft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 подходящее определение (может быть несколько верных вариантов):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738704-110A-C87A-23FF-B01F63C3539F}"/>
              </a:ext>
            </a:extLst>
          </p:cNvPr>
          <p:cNvSpPr txBox="1"/>
          <p:nvPr/>
        </p:nvSpPr>
        <p:spPr>
          <a:xfrm>
            <a:off x="228766" y="1368058"/>
            <a:ext cx="123827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Планируется взять ипотечный кредит. Сумма 7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млн.рублей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Срок – 25 лет. Ставка – 5%. </a:t>
            </a:r>
          </a:p>
          <a:p>
            <a:pPr indent="22860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Ежемесячный платеж - 40 921,30 рублей. К какому типу относится кредит: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a. Кредит с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аннуитетным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платежом				b. Кредит с дифференцированным платежом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c. Кредит с льготным периодом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Недостаточно данных для ответа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Какую сумму получит клиент банка через 1 год, если он сделал вклад в размере 100 000 р. под 15 % годовых? 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a. 115 000 рублей 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101 500 рублей 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c. 150 000 рублей 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151 000 рублей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Планируется взять кредит на три года в размере 1 800 000 рублей под 15% годовых. По условиям договора </a:t>
            </a:r>
          </a:p>
          <a:p>
            <a:pPr indent="22860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ежемесячно выплачивается равными долями сумма основного долга плюс проценты на остаток суммы долга </a:t>
            </a:r>
          </a:p>
          <a:p>
            <a:pPr indent="22860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начало месяца. Какая сумма долга будет на начало 7 месяца?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a. 1 450 000	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900 000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c. 1 500 000	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Нет верного ответа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4. Какой из годовых депозитов выгоднее для сбережения денег?</a:t>
            </a:r>
          </a:p>
          <a:p>
            <a:pPr marL="705420" indent="-342900">
              <a:buAutoNum type="alphaLcPeriod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9,5% годовых с ежемесячной капитализацией процентов 			b. 9,5% годовых с ежеквартальной капитализацией </a:t>
            </a:r>
          </a:p>
          <a:p>
            <a:pPr marL="362520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  9,5% годовых в конце срока вклада 				</a:t>
            </a:r>
          </a:p>
        </p:txBody>
      </p:sp>
    </p:spTree>
    <p:extLst>
      <p:ext uri="{BB962C8B-B14F-4D97-AF65-F5344CB8AC3E}">
        <p14:creationId xmlns:p14="http://schemas.microsoft.com/office/powerpoint/2010/main" val="2473270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E3E9C1-6ACB-0FAA-F6E4-DC45F810D478}"/>
              </a:ext>
            </a:extLst>
          </p:cNvPr>
          <p:cNvSpPr txBox="1">
            <a:spLocks/>
          </p:cNvSpPr>
          <p:nvPr/>
        </p:nvSpPr>
        <p:spPr>
          <a:xfrm>
            <a:off x="706471" y="162340"/>
            <a:ext cx="9576679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 smtClean="0">
                <a:ea typeface="Tahoma" pitchFamily="34" charset="0"/>
                <a:cs typeface="Tahoma" pitchFamily="34" charset="0"/>
              </a:rPr>
              <a:t>Контрольные задания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C817334-CB52-35E1-7061-1FA549D743AE}"/>
              </a:ext>
            </a:extLst>
          </p:cNvPr>
          <p:cNvSpPr/>
          <p:nvPr/>
        </p:nvSpPr>
        <p:spPr>
          <a:xfrm>
            <a:off x="706471" y="876698"/>
            <a:ext cx="11191871" cy="336631"/>
          </a:xfrm>
          <a:prstGeom prst="rect">
            <a:avLst/>
          </a:prstGeom>
          <a:solidFill>
            <a:srgbClr val="3E5CBF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8"/>
              </a:spcAft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Укажите подходящее определение (может быть несколько верных вариантов):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738704-110A-C87A-23FF-B01F63C3539F}"/>
              </a:ext>
            </a:extLst>
          </p:cNvPr>
          <p:cNvSpPr txBox="1"/>
          <p:nvPr/>
        </p:nvSpPr>
        <p:spPr>
          <a:xfrm>
            <a:off x="128013" y="1313619"/>
            <a:ext cx="123827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Планируется взять ипотечный кредит. Сумма 7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млн.рублей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Срок – 25 лет. Ставка – 5%. </a:t>
            </a:r>
          </a:p>
          <a:p>
            <a:pPr indent="22860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Ежемесячный платеж - 40 921,30 рублей. К какому типу относится кредит:</a:t>
            </a:r>
          </a:p>
          <a:p>
            <a:pPr marL="362520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a. Кредит с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аннуитетным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платежом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			b. Кредит с дифференцированным платежом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c. Кредит с льготным периодом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Недостаточно данных для ответа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Какую сумму получит клиент банка через 1 год, если он сделал вклад в размере 100 000 р. под 15 % годовых? </a:t>
            </a:r>
          </a:p>
          <a:p>
            <a:pPr marL="362520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a. 115 000 рублей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101 500 рублей 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c. 150 000 рублей 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151 000 рублей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Планируется взять кредит на три года в размере 1 800 000 рублей под 15% годовых. По условиям договора </a:t>
            </a:r>
          </a:p>
          <a:p>
            <a:pPr indent="22860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ежемесячно выплачивается равными долями сумма основного долга плюс проценты на остаток суммы долга </a:t>
            </a:r>
          </a:p>
          <a:p>
            <a:pPr indent="22860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начало месяца. Какая сумма долга будет на начало 7 месяца?</a:t>
            </a:r>
          </a:p>
          <a:p>
            <a:pPr marL="362520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a. 1 450 000	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900 000</a:t>
            </a:r>
          </a:p>
          <a:p>
            <a:pPr marL="362520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c. 1 500 000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Нет верного ответа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4. Какой из годовых депозитов выгоднее для сбережения денег?</a:t>
            </a:r>
          </a:p>
          <a:p>
            <a:pPr marL="705420" indent="-342900">
              <a:buAutoNum type="alphaLcPeriod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9,5% годовых с ежемесячной капитализацией процентов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		b. 9,5% годовых с ежеквартальной капитализацией </a:t>
            </a:r>
          </a:p>
          <a:p>
            <a:pPr marL="362520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  9,5% годовых в конце срока вклада 				</a:t>
            </a:r>
          </a:p>
        </p:txBody>
      </p:sp>
    </p:spTree>
    <p:extLst>
      <p:ext uri="{BB962C8B-B14F-4D97-AF65-F5344CB8AC3E}">
        <p14:creationId xmlns:p14="http://schemas.microsoft.com/office/powerpoint/2010/main" val="286063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FCABD-5ACA-0264-5F77-0EAD4B0253BC}"/>
              </a:ext>
            </a:extLst>
          </p:cNvPr>
          <p:cNvSpPr txBox="1">
            <a:spLocks/>
          </p:cNvSpPr>
          <p:nvPr/>
        </p:nvSpPr>
        <p:spPr>
          <a:xfrm>
            <a:off x="1104441" y="268262"/>
            <a:ext cx="9576679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Какой способ погашения кредита?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824E041-B8A1-69A0-688A-CEB443F270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76"/>
          <a:stretch/>
        </p:blipFill>
        <p:spPr>
          <a:xfrm>
            <a:off x="1104441" y="1311215"/>
            <a:ext cx="9416300" cy="501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94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824E041-B8A1-69A0-688A-CEB443F27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07" y="1291374"/>
            <a:ext cx="6744660" cy="4051285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7743A4A-079F-1178-8496-A63A9CA6D662}"/>
              </a:ext>
            </a:extLst>
          </p:cNvPr>
          <p:cNvSpPr txBox="1">
            <a:spLocks/>
          </p:cNvSpPr>
          <p:nvPr/>
        </p:nvSpPr>
        <p:spPr>
          <a:xfrm>
            <a:off x="285921" y="510872"/>
            <a:ext cx="6817759" cy="7143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21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 smtClean="0"/>
              <a:t>Аннуитетные платежи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73371-A7B1-4263-626B-AFD049187498}"/>
              </a:ext>
            </a:extLst>
          </p:cNvPr>
          <p:cNvSpPr txBox="1"/>
          <p:nvPr/>
        </p:nvSpPr>
        <p:spPr>
          <a:xfrm>
            <a:off x="7103680" y="610588"/>
            <a:ext cx="4956048" cy="5371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604" indent="-354604">
              <a:lnSpc>
                <a:spcPct val="150000"/>
              </a:lnSpc>
              <a:spcBef>
                <a:spcPts val="598"/>
              </a:spcBef>
              <a:spcAft>
                <a:spcPts val="598"/>
              </a:spcAft>
              <a:buClr>
                <a:srgbClr val="FF5B35"/>
              </a:buClr>
              <a:buSzPct val="120000"/>
              <a:buFont typeface="Al Nile Bold" pitchFamily="2" charset="-78"/>
              <a:buChar char="●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Аннуитетные платежи - это равные по сумме выплаты по кредиту за равные промежутки времени (месяц, квартал), которые включают в себя сумму начисленных процентов за кредит и сумму основного долга.</a:t>
            </a:r>
          </a:p>
          <a:p>
            <a:pPr marL="354604" indent="-354604">
              <a:lnSpc>
                <a:spcPct val="150000"/>
              </a:lnSpc>
              <a:spcBef>
                <a:spcPts val="598"/>
              </a:spcBef>
              <a:spcAft>
                <a:spcPts val="598"/>
              </a:spcAft>
              <a:buClr>
                <a:srgbClr val="FF5B35"/>
              </a:buClr>
              <a:buSzPct val="120000"/>
              <a:buFont typeface="Al Nile Bold" pitchFamily="2" charset="-78"/>
              <a:buChar char="●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аннуитетного платежа есть плюсы: платить на протяжении ряда лет одну и ту же сумму достаточно удобно, </a:t>
            </a:r>
            <a:b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ее не нужно каждый раз рассчитывать или искать в графике платежей. Такой платеж легче запланировать </a:t>
            </a:r>
            <a:b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семейном бюджете, если ваши доходы так же являются одинаковыми по сумме и сроку получения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4EC7A99-CFBC-9FA8-A464-6604787E26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908"/>
          <a:stretch/>
        </p:blipFill>
        <p:spPr>
          <a:xfrm>
            <a:off x="1598023" y="1614358"/>
            <a:ext cx="8869680" cy="4640013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E28FCABD-5ACA-0264-5F77-0EAD4B0253BC}"/>
              </a:ext>
            </a:extLst>
          </p:cNvPr>
          <p:cNvSpPr txBox="1">
            <a:spLocks/>
          </p:cNvSpPr>
          <p:nvPr/>
        </p:nvSpPr>
        <p:spPr>
          <a:xfrm>
            <a:off x="1018177" y="414911"/>
            <a:ext cx="9576679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Какой способ погашения кредита?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78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4EC7A99-CFBC-9FA8-A464-6604787E2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86" y="1225173"/>
            <a:ext cx="6302906" cy="3785938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7743A4A-079F-1178-8496-A63A9CA6D662}"/>
              </a:ext>
            </a:extLst>
          </p:cNvPr>
          <p:cNvSpPr txBox="1">
            <a:spLocks/>
          </p:cNvSpPr>
          <p:nvPr/>
        </p:nvSpPr>
        <p:spPr>
          <a:xfrm>
            <a:off x="455021" y="398165"/>
            <a:ext cx="10571970" cy="7143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21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dirty="0" smtClean="0"/>
              <a:t>Дифференцированные платежи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73371-A7B1-4263-626B-AFD049187498}"/>
              </a:ext>
            </a:extLst>
          </p:cNvPr>
          <p:cNvSpPr txBox="1"/>
          <p:nvPr/>
        </p:nvSpPr>
        <p:spPr>
          <a:xfrm>
            <a:off x="6432392" y="1112523"/>
            <a:ext cx="558420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604" indent="-354604">
              <a:spcBef>
                <a:spcPts val="598"/>
              </a:spcBef>
              <a:spcAft>
                <a:spcPts val="598"/>
              </a:spcAft>
              <a:buClr>
                <a:srgbClr val="FF5B35"/>
              </a:buClr>
              <a:buSzPct val="120000"/>
              <a:buFont typeface="Al Nile Bold" pitchFamily="2" charset="-78"/>
              <a:buChar char="●"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Альтернатива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аннуитетному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платежу — дифференцированный платеж, при котором заемщик возвращает средства неравномерными платежами. Например, в течение некоторого периода (льготный период), выплачиваются только проценты, а по его завершению выплачивается само тело кредита (основной долг). Основное преимущество такого дифференцированного платежа – во время льготного периода платишь немного. Недостаток - то, что общая сумма платежей по сравнению с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аннуитетным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платежом будет выше.</a:t>
            </a:r>
          </a:p>
          <a:p>
            <a:pPr marL="354604" indent="-354604">
              <a:spcBef>
                <a:spcPts val="598"/>
              </a:spcBef>
              <a:spcAft>
                <a:spcPts val="598"/>
              </a:spcAft>
              <a:buClr>
                <a:srgbClr val="FF5B35"/>
              </a:buClr>
              <a:buSzPct val="120000"/>
              <a:buFont typeface="Al Nile Bold" pitchFamily="2" charset="-78"/>
              <a:buChar char="●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Возможна схема, при которой тело кредита выплачивается равными частями, а проценты начисляются </a:t>
            </a:r>
            <a:b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оставшуюся часть основного долга. В результате по мере сокращения долга, падает и размер очередного платежа по кредиту. Такие схемы погашения задолженности используются при получения образовательных кредитов или кредитов на создание бизнеса. </a:t>
            </a:r>
          </a:p>
        </p:txBody>
      </p:sp>
    </p:spTree>
    <p:extLst>
      <p:ext uri="{BB962C8B-B14F-4D97-AF65-F5344CB8AC3E}">
        <p14:creationId xmlns:p14="http://schemas.microsoft.com/office/powerpoint/2010/main" val="353690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FCABD-5ACA-0264-5F77-0EAD4B0253BC}"/>
              </a:ext>
            </a:extLst>
          </p:cNvPr>
          <p:cNvSpPr txBox="1">
            <a:spLocks/>
          </p:cNvSpPr>
          <p:nvPr/>
        </p:nvSpPr>
        <p:spPr>
          <a:xfrm>
            <a:off x="654520" y="201962"/>
            <a:ext cx="9576679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Погашения кредита разными способами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E9E82-6C80-23AB-279E-C130230D0368}"/>
              </a:ext>
            </a:extLst>
          </p:cNvPr>
          <p:cNvSpPr txBox="1"/>
          <p:nvPr/>
        </p:nvSpPr>
        <p:spPr>
          <a:xfrm>
            <a:off x="331636" y="1143161"/>
            <a:ext cx="5977373" cy="614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>
                <a:solidFill>
                  <a:srgbClr val="FF5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Аннуитетный</a:t>
            </a:r>
            <a:r>
              <a:rPr lang="ru-RU" sz="1600" b="1" dirty="0">
                <a:solidFill>
                  <a:srgbClr val="FF5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платеж:</a:t>
            </a:r>
          </a:p>
          <a:p>
            <a:pPr marL="284950" indent="-284950">
              <a:buFont typeface="Arial" panose="020B0604020202020204" pitchFamily="34" charset="0"/>
              <a:buChar char="•"/>
            </a:pPr>
            <a:r>
              <a:rPr lang="ru-RU" sz="1795" dirty="0">
                <a:latin typeface="Arial" panose="020B0604020202020204" pitchFamily="34" charset="0"/>
                <a:cs typeface="Arial" panose="020B0604020202020204" pitchFamily="34" charset="0"/>
              </a:rPr>
              <a:t>Сумма выплат одинаковая в каждом периоде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58070D-A173-E2C7-0A0C-EECBD27F1A21}"/>
              </a:ext>
            </a:extLst>
          </p:cNvPr>
          <p:cNvSpPr txBox="1"/>
          <p:nvPr/>
        </p:nvSpPr>
        <p:spPr>
          <a:xfrm>
            <a:off x="5845993" y="1034585"/>
            <a:ext cx="62768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5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Дифференцированный платеж:</a:t>
            </a:r>
          </a:p>
          <a:p>
            <a:pPr marL="284950" indent="-28495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Сумма выплат в каждом периоде разная</a:t>
            </a:r>
          </a:p>
          <a:p>
            <a:pPr marL="284950" indent="-2849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 данном случае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основной долг погашается равными частями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573371-A7B1-4263-626B-AFD049187498}"/>
              </a:ext>
            </a:extLst>
          </p:cNvPr>
          <p:cNvSpPr txBox="1"/>
          <p:nvPr/>
        </p:nvSpPr>
        <p:spPr>
          <a:xfrm>
            <a:off x="173028" y="5860380"/>
            <a:ext cx="1194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98"/>
              </a:spcBef>
              <a:spcAft>
                <a:spcPts val="598"/>
              </a:spcAft>
              <a:buClr>
                <a:srgbClr val="FF5B35"/>
              </a:buClr>
              <a:buSzPct val="120000"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Оба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вида платежей – и аннуитетные и дифференцированные – состоят из двух частей: процентов и суммы, направляемой в погашение самого кредита (основного долга), его еще называют телом кредита (долга).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824E041-B8A1-69A0-688A-CEB443F27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28" y="2311092"/>
            <a:ext cx="5531277" cy="332244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4EC7A99-CFBC-9FA8-A464-6604787E2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324" y="2349858"/>
            <a:ext cx="5466738" cy="328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934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E7339-909F-99E3-2D86-80107BDA682C}"/>
              </a:ext>
            </a:extLst>
          </p:cNvPr>
          <p:cNvSpPr txBox="1">
            <a:spLocks/>
          </p:cNvSpPr>
          <p:nvPr/>
        </p:nvSpPr>
        <p:spPr>
          <a:xfrm>
            <a:off x="614979" y="296151"/>
            <a:ext cx="11205726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Разбираем условия задачи на кредиты и вклады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955ACD-33AD-E085-9828-016562AC2FC6}"/>
              </a:ext>
            </a:extLst>
          </p:cNvPr>
          <p:cNvSpPr txBox="1"/>
          <p:nvPr/>
        </p:nvSpPr>
        <p:spPr>
          <a:xfrm>
            <a:off x="539447" y="1179312"/>
            <a:ext cx="110237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20000"/>
            </a:pPr>
            <a:r>
              <a:rPr lang="ru-RU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решения задачи нужно </a:t>
            </a:r>
            <a:r>
              <a:rPr lang="ru-RU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получить ответы на четыре вопроса:</a:t>
            </a:r>
            <a:endParaRPr lang="ru-RU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51F45B2-6A6E-9D05-EB82-5AA1B55A9A8A}"/>
              </a:ext>
            </a:extLst>
          </p:cNvPr>
          <p:cNvSpPr/>
          <p:nvPr/>
        </p:nvSpPr>
        <p:spPr>
          <a:xfrm>
            <a:off x="5819764" y="1921558"/>
            <a:ext cx="609969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5920" indent="-455920">
              <a:spcAft>
                <a:spcPts val="1197"/>
              </a:spcAft>
              <a:buClr>
                <a:srgbClr val="FF5B35"/>
              </a:buClr>
              <a:buSzPct val="100000"/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Сумма долга (вклада)</a:t>
            </a:r>
          </a:p>
          <a:p>
            <a:pPr marL="455920" indent="-455920">
              <a:spcAft>
                <a:spcPts val="1197"/>
              </a:spcAft>
              <a:buClr>
                <a:srgbClr val="FF5B35"/>
              </a:buClr>
              <a:buSzPct val="100000"/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Процентная ставка</a:t>
            </a:r>
          </a:p>
          <a:p>
            <a:pPr marL="455920" indent="-455920">
              <a:spcAft>
                <a:spcPts val="1197"/>
              </a:spcAft>
              <a:buClr>
                <a:srgbClr val="FF5B35"/>
              </a:buClr>
              <a:buSzPct val="100000"/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Период возврата долга (вклада)</a:t>
            </a:r>
          </a:p>
          <a:p>
            <a:pPr marL="455920" indent="-455920">
              <a:spcAft>
                <a:spcPts val="1197"/>
              </a:spcAft>
              <a:buClr>
                <a:srgbClr val="FF5B35"/>
              </a:buClr>
              <a:buSzPct val="100000"/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Схема выплаты долга (вклада)</a:t>
            </a:r>
          </a:p>
        </p:txBody>
      </p:sp>
      <p:pic>
        <p:nvPicPr>
          <p:cNvPr id="5" name="Picture 2" descr="Фото Молодая азиатская женщина расчетливые ежемесячные расходы на ее столе. концепция сохранения дома. финансовая и рассрочка платежа концепции. закройте">
            <a:extLst>
              <a:ext uri="{FF2B5EF4-FFF2-40B4-BE49-F238E27FC236}">
                <a16:creationId xmlns:a16="http://schemas.microsoft.com/office/drawing/2014/main" id="{DF37EEEE-6145-2EFD-4A94-827E72AC5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50" y="1921558"/>
            <a:ext cx="4931597" cy="328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551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C7C81-F909-054A-9BD9-0CCFF865D563}"/>
              </a:ext>
            </a:extLst>
          </p:cNvPr>
          <p:cNvSpPr txBox="1">
            <a:spLocks/>
          </p:cNvSpPr>
          <p:nvPr/>
        </p:nvSpPr>
        <p:spPr>
          <a:xfrm>
            <a:off x="379562" y="382415"/>
            <a:ext cx="8649847" cy="71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1. 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24533-F5BD-D6A7-4720-80270C0F033D}"/>
              </a:ext>
            </a:extLst>
          </p:cNvPr>
          <p:cNvSpPr txBox="1"/>
          <p:nvPr/>
        </p:nvSpPr>
        <p:spPr>
          <a:xfrm>
            <a:off x="198408" y="1096773"/>
            <a:ext cx="11706045" cy="4805675"/>
          </a:xfrm>
          <a:prstGeom prst="rect">
            <a:avLst/>
          </a:prstGeom>
          <a:solidFill>
            <a:srgbClr val="F5F2F2"/>
          </a:solidFill>
        </p:spPr>
        <p:txBody>
          <a:bodyPr wrap="square" lIns="251999" rtlCol="0">
            <a:spAutoFit/>
          </a:bodyPr>
          <a:lstStyle/>
          <a:p>
            <a:pPr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15 декабря планируется взять кредит в банке на сумму 1100 тысяч рублей на 16 месяцев. Условия его возврата таковы: </a:t>
            </a:r>
          </a:p>
          <a:p>
            <a:pPr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1-го числа каждого месяца долг будет возрастать на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% по сравнению с концом предыдущего месяца (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целое число); </a:t>
            </a:r>
          </a:p>
          <a:p>
            <a:pPr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со 2-го по 14-е число каждого месяца необходимо выплатить одним платежом часть долга; </a:t>
            </a:r>
          </a:p>
          <a:p>
            <a:pPr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15-го числа каждого месяца с 1-го по 15-й долг должен быть на одну и ту же сумму меньше долга на 15-е число предыдущего месяца; </a:t>
            </a:r>
          </a:p>
          <a:p>
            <a:pPr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15-го числа 15-го месяца долг должен быть равен 500 тысяч рублей; </a:t>
            </a:r>
          </a:p>
          <a:p>
            <a:pPr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— к 15-му числу 16-го месяца кредит должен быть полностью погашен. </a:t>
            </a:r>
          </a:p>
          <a:p>
            <a:pPr>
              <a:lnSpc>
                <a:spcPct val="107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если известно, что сумма всех платежей после полного погашения кредита будет составлять 1228 тысяч рублей.</a:t>
            </a:r>
          </a:p>
        </p:txBody>
      </p:sp>
    </p:spTree>
    <p:extLst>
      <p:ext uri="{BB962C8B-B14F-4D97-AF65-F5344CB8AC3E}">
        <p14:creationId xmlns:p14="http://schemas.microsoft.com/office/powerpoint/2010/main" val="1442086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1579</Words>
  <Application>Microsoft Office PowerPoint</Application>
  <PresentationFormat>Широкоэкранный</PresentationFormat>
  <Paragraphs>308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Al Nile Bold</vt:lpstr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Family</dc:creator>
  <cp:lastModifiedBy>Family</cp:lastModifiedBy>
  <cp:revision>37</cp:revision>
  <dcterms:created xsi:type="dcterms:W3CDTF">2024-02-05T16:00:19Z</dcterms:created>
  <dcterms:modified xsi:type="dcterms:W3CDTF">2024-02-11T15:29:58Z</dcterms:modified>
</cp:coreProperties>
</file>